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2"/>
  </p:sldMasterIdLst>
  <p:notesMasterIdLst>
    <p:notesMasterId r:id="rId88"/>
  </p:notesMasterIdLst>
  <p:handoutMasterIdLst>
    <p:handoutMasterId r:id="rId89"/>
  </p:handoutMasterIdLst>
  <p:sldIdLst>
    <p:sldId id="256" r:id="rId3"/>
    <p:sldId id="279" r:id="rId4"/>
    <p:sldId id="319" r:id="rId5"/>
    <p:sldId id="320" r:id="rId6"/>
    <p:sldId id="321" r:id="rId7"/>
    <p:sldId id="322" r:id="rId8"/>
    <p:sldId id="323" r:id="rId9"/>
    <p:sldId id="324" r:id="rId10"/>
    <p:sldId id="384" r:id="rId11"/>
    <p:sldId id="385" r:id="rId12"/>
    <p:sldId id="386" r:id="rId13"/>
    <p:sldId id="387" r:id="rId14"/>
    <p:sldId id="388" r:id="rId15"/>
    <p:sldId id="389" r:id="rId16"/>
    <p:sldId id="390" r:id="rId17"/>
    <p:sldId id="391" r:id="rId18"/>
    <p:sldId id="393" r:id="rId19"/>
    <p:sldId id="394" r:id="rId20"/>
    <p:sldId id="395" r:id="rId21"/>
    <p:sldId id="403" r:id="rId22"/>
    <p:sldId id="404" r:id="rId23"/>
    <p:sldId id="405"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99" r:id="rId40"/>
    <p:sldId id="344" r:id="rId41"/>
    <p:sldId id="345" r:id="rId42"/>
    <p:sldId id="346" r:id="rId43"/>
    <p:sldId id="347" r:id="rId44"/>
    <p:sldId id="348" r:id="rId45"/>
    <p:sldId id="349" r:id="rId46"/>
    <p:sldId id="350" r:id="rId47"/>
    <p:sldId id="400" r:id="rId48"/>
    <p:sldId id="407" r:id="rId49"/>
    <p:sldId id="406" r:id="rId50"/>
    <p:sldId id="401" r:id="rId51"/>
    <p:sldId id="402" r:id="rId52"/>
    <p:sldId id="351" r:id="rId53"/>
    <p:sldId id="352" r:id="rId54"/>
    <p:sldId id="353" r:id="rId55"/>
    <p:sldId id="354" r:id="rId56"/>
    <p:sldId id="356" r:id="rId57"/>
    <p:sldId id="357" r:id="rId58"/>
    <p:sldId id="397" r:id="rId59"/>
    <p:sldId id="358" r:id="rId60"/>
    <p:sldId id="359" r:id="rId61"/>
    <p:sldId id="360" r:id="rId62"/>
    <p:sldId id="361" r:id="rId63"/>
    <p:sldId id="362" r:id="rId64"/>
    <p:sldId id="363" r:id="rId65"/>
    <p:sldId id="364" r:id="rId66"/>
    <p:sldId id="365" r:id="rId67"/>
    <p:sldId id="366" r:id="rId68"/>
    <p:sldId id="367" r:id="rId69"/>
    <p:sldId id="368" r:id="rId70"/>
    <p:sldId id="369" r:id="rId71"/>
    <p:sldId id="370" r:id="rId72"/>
    <p:sldId id="371" r:id="rId73"/>
    <p:sldId id="372" r:id="rId74"/>
    <p:sldId id="373" r:id="rId75"/>
    <p:sldId id="374" r:id="rId76"/>
    <p:sldId id="375" r:id="rId77"/>
    <p:sldId id="376" r:id="rId78"/>
    <p:sldId id="377" r:id="rId79"/>
    <p:sldId id="378" r:id="rId80"/>
    <p:sldId id="379" r:id="rId81"/>
    <p:sldId id="380" r:id="rId82"/>
    <p:sldId id="381" r:id="rId83"/>
    <p:sldId id="382" r:id="rId84"/>
    <p:sldId id="383" r:id="rId85"/>
    <p:sldId id="396" r:id="rId86"/>
    <p:sldId id="316" r:id="rId87"/>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BB47"/>
    <a:srgbClr val="79232E"/>
    <a:srgbClr val="909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7" autoAdjust="0"/>
    <p:restoredTop sz="94131" autoAdjust="0"/>
  </p:normalViewPr>
  <p:slideViewPr>
    <p:cSldViewPr>
      <p:cViewPr varScale="1">
        <p:scale>
          <a:sx n="109" d="100"/>
          <a:sy n="109" d="100"/>
        </p:scale>
        <p:origin x="1752" y="192"/>
      </p:cViewPr>
      <p:guideLst>
        <p:guide orient="horz" pos="2160"/>
        <p:guide pos="2880"/>
      </p:guideLst>
    </p:cSldViewPr>
  </p:slideViewPr>
  <p:outlineViewPr>
    <p:cViewPr>
      <p:scale>
        <a:sx n="33" d="100"/>
        <a:sy n="33" d="100"/>
      </p:scale>
      <p:origin x="0" y="-5610"/>
    </p:cViewPr>
  </p:outlineViewPr>
  <p:notesTextViewPr>
    <p:cViewPr>
      <p:scale>
        <a:sx n="100" d="100"/>
        <a:sy n="100" d="100"/>
      </p:scale>
      <p:origin x="0" y="0"/>
    </p:cViewPr>
  </p:notesTextViewPr>
  <p:sorterViewPr>
    <p:cViewPr>
      <p:scale>
        <a:sx n="100" d="100"/>
        <a:sy n="100" d="100"/>
      </p:scale>
      <p:origin x="0" y="-4998"/>
    </p:cViewPr>
  </p:sorterViewPr>
  <p:notesViewPr>
    <p:cSldViewPr>
      <p:cViewPr varScale="1">
        <p:scale>
          <a:sx n="80" d="100"/>
          <a:sy n="80" d="100"/>
        </p:scale>
        <p:origin x="3894"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handoutMaster" Target="handoutMasters/handoutMaster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presProps" Target="pres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heme" Target="theme/theme1.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EF3CC4D4-6E1C-49C9-810B-11FC7E079E8A}" type="slidenum">
              <a:rPr lang="en-US" smtClean="0"/>
              <a:t>‹#›</a:t>
            </a:fld>
            <a:endParaRPr lang="en-US"/>
          </a:p>
        </p:txBody>
      </p:sp>
    </p:spTree>
    <p:extLst>
      <p:ext uri="{BB962C8B-B14F-4D97-AF65-F5344CB8AC3E}">
        <p14:creationId xmlns:p14="http://schemas.microsoft.com/office/powerpoint/2010/main" val="9911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0018" tIns="45008" rIns="90018" bIns="45008" rtlCol="0"/>
          <a:lstStyle>
            <a:lvl1pPr algn="l">
              <a:defRPr sz="1200"/>
            </a:lvl1pPr>
          </a:lstStyle>
          <a:p>
            <a:pPr>
              <a:defRPr/>
            </a:pPr>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0018" tIns="45008" rIns="90018" bIns="45008" rtlCol="0"/>
          <a:lstStyle>
            <a:lvl1pPr algn="r">
              <a:defRPr sz="1200"/>
            </a:lvl1pPr>
          </a:lstStyle>
          <a:p>
            <a:pPr>
              <a:defRPr/>
            </a:pPr>
            <a:fld id="{0EB10F50-64A9-4E2E-BB19-1E3FDA5371D6}" type="datetimeFigureOut">
              <a:rPr lang="en-US"/>
              <a:pPr>
                <a:defRPr/>
              </a:pPr>
              <a:t>1/14/22</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0018" tIns="45008" rIns="90018" bIns="45008" rtlCol="0" anchor="ctr"/>
          <a:lstStyle/>
          <a:p>
            <a:pPr lvl="0"/>
            <a:endParaRPr lang="en-US" noProof="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0018" tIns="45008" rIns="90018" bIns="45008"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0018" tIns="45008" rIns="90018" bIns="45008"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0018" tIns="45008" rIns="90018" bIns="45008" rtlCol="0" anchor="b"/>
          <a:lstStyle>
            <a:lvl1pPr algn="r">
              <a:defRPr sz="1200"/>
            </a:lvl1pPr>
          </a:lstStyle>
          <a:p>
            <a:pPr>
              <a:defRPr/>
            </a:pPr>
            <a:fld id="{B87FEFA7-582C-446A-B1E0-99F4E95DC321}" type="slidenum">
              <a:rPr lang="en-US"/>
              <a:pPr>
                <a:defRPr/>
              </a:pPr>
              <a:t>‹#›</a:t>
            </a:fld>
            <a:endParaRPr lang="en-US"/>
          </a:p>
        </p:txBody>
      </p:sp>
    </p:spTree>
    <p:extLst>
      <p:ext uri="{BB962C8B-B14F-4D97-AF65-F5344CB8AC3E}">
        <p14:creationId xmlns:p14="http://schemas.microsoft.com/office/powerpoint/2010/main" val="2795625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7100">
              <a:defRPr>
                <a:solidFill>
                  <a:schemeClr val="tx1"/>
                </a:solidFill>
                <a:latin typeface="Calibri" panose="020F0502020204030204" pitchFamily="34" charset="0"/>
                <a:cs typeface="Arial" panose="020B0604020202020204" pitchFamily="34" charset="0"/>
              </a:defRPr>
            </a:lvl1pPr>
            <a:lvl2pPr marL="741363" indent="-284163" defTabSz="927100">
              <a:defRPr>
                <a:solidFill>
                  <a:schemeClr val="tx1"/>
                </a:solidFill>
                <a:latin typeface="Calibri" panose="020F0502020204030204" pitchFamily="34" charset="0"/>
                <a:cs typeface="Arial" panose="020B0604020202020204" pitchFamily="34" charset="0"/>
              </a:defRPr>
            </a:lvl2pPr>
            <a:lvl3pPr marL="1141413" indent="-227013" defTabSz="927100">
              <a:defRPr>
                <a:solidFill>
                  <a:schemeClr val="tx1"/>
                </a:solidFill>
                <a:latin typeface="Calibri" panose="020F0502020204030204" pitchFamily="34" charset="0"/>
                <a:cs typeface="Arial" panose="020B0604020202020204" pitchFamily="34" charset="0"/>
              </a:defRPr>
            </a:lvl3pPr>
            <a:lvl4pPr marL="1598613" indent="-227013" defTabSz="927100">
              <a:defRPr>
                <a:solidFill>
                  <a:schemeClr val="tx1"/>
                </a:solidFill>
                <a:latin typeface="Calibri" panose="020F0502020204030204" pitchFamily="34" charset="0"/>
                <a:cs typeface="Arial" panose="020B0604020202020204" pitchFamily="34" charset="0"/>
              </a:defRPr>
            </a:lvl4pPr>
            <a:lvl5pPr marL="2055813" indent="-227013" defTabSz="927100">
              <a:defRPr>
                <a:solidFill>
                  <a:schemeClr val="tx1"/>
                </a:solidFill>
                <a:latin typeface="Calibri" panose="020F0502020204030204" pitchFamily="34" charset="0"/>
                <a:cs typeface="Arial" panose="020B0604020202020204" pitchFamily="34" charset="0"/>
              </a:defRPr>
            </a:lvl5pPr>
            <a:lvl6pPr marL="2513013" indent="-227013" defTabSz="9271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0213" indent="-227013" defTabSz="9271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7413" indent="-227013" defTabSz="9271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4613" indent="-227013" defTabSz="9271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3D644CF-8AB6-49B3-9B79-A70F899ACC44}" type="slidenum">
              <a:rPr lang="en-US" altLang="en-US" smtClean="0">
                <a:latin typeface="Arial" panose="020B0604020202020204" pitchFamily="34" charset="0"/>
                <a:ea typeface="ＭＳ Ｐゴシック" panose="020B0600070205080204" pitchFamily="34" charset="-128"/>
              </a:rPr>
              <a:pPr/>
              <a:t>2</a:t>
            </a:fld>
            <a:endParaRPr lang="en-US" altLang="en-US">
              <a:latin typeface="Arial" panose="020B0604020202020204" pitchFamily="34" charset="0"/>
              <a:ea typeface="ＭＳ Ｐゴシック" panose="020B0600070205080204" pitchFamily="34" charset="-128"/>
            </a:endParaRPr>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370A2-CCD5-6843-81A6-A5E871AA3BD2}" type="slidenum">
              <a:rPr lang="en-US" smtClean="0"/>
              <a:t>10</a:t>
            </a:fld>
            <a:endParaRPr lang="en-US"/>
          </a:p>
        </p:txBody>
      </p:sp>
    </p:spTree>
    <p:extLst>
      <p:ext uri="{BB962C8B-B14F-4D97-AF65-F5344CB8AC3E}">
        <p14:creationId xmlns:p14="http://schemas.microsoft.com/office/powerpoint/2010/main" val="384235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7FEFA7-582C-446A-B1E0-99F4E95DC321}" type="slidenum">
              <a:rPr lang="en-US" smtClean="0"/>
              <a:pPr>
                <a:defRPr/>
              </a:pPr>
              <a:t>29</a:t>
            </a:fld>
            <a:endParaRPr lang="en-US"/>
          </a:p>
        </p:txBody>
      </p:sp>
    </p:spTree>
    <p:extLst>
      <p:ext uri="{BB962C8B-B14F-4D97-AF65-F5344CB8AC3E}">
        <p14:creationId xmlns:p14="http://schemas.microsoft.com/office/powerpoint/2010/main" val="2865474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-Cant screen out certain height / weight </a:t>
            </a:r>
            <a:r>
              <a:rPr lang="en-US" dirty="0" err="1"/>
              <a:t>bc</a:t>
            </a:r>
            <a:r>
              <a:rPr lang="en-US" dirty="0"/>
              <a:t> can exclud</a:t>
            </a:r>
            <a:r>
              <a:rPr lang="en-US" baseline="0" dirty="0"/>
              <a:t>e certain sexes and minority groups if not related to ability to do job (bus girl / boy) “Anything boys can do girls can do better”</a:t>
            </a:r>
          </a:p>
          <a:p>
            <a:r>
              <a:rPr lang="en-US" baseline="0" dirty="0"/>
              <a:t>-Maybe if hauling Giant Trees can have this requirement</a:t>
            </a:r>
          </a:p>
          <a:p>
            <a:r>
              <a:rPr lang="en-US" baseline="0" dirty="0"/>
              <a:t>-Try Strength or Stamina Tests – accurate and not weed out certain classes</a:t>
            </a:r>
            <a:endParaRPr lang="en-US" dirty="0"/>
          </a:p>
        </p:txBody>
      </p:sp>
      <p:sp>
        <p:nvSpPr>
          <p:cNvPr id="4" name="Slide Number Placeholder 3"/>
          <p:cNvSpPr>
            <a:spLocks noGrp="1"/>
          </p:cNvSpPr>
          <p:nvPr>
            <p:ph type="sldNum" sz="quarter" idx="10"/>
          </p:nvPr>
        </p:nvSpPr>
        <p:spPr/>
        <p:txBody>
          <a:bodyPr/>
          <a:lstStyle/>
          <a:p>
            <a:fld id="{2B7370A2-CCD5-6843-81A6-A5E871AA3BD2}" type="slidenum">
              <a:rPr lang="en-US" smtClean="0"/>
              <a:t>34</a:t>
            </a:fld>
            <a:endParaRPr lang="en-US"/>
          </a:p>
        </p:txBody>
      </p:sp>
    </p:spTree>
    <p:extLst>
      <p:ext uri="{BB962C8B-B14F-4D97-AF65-F5344CB8AC3E}">
        <p14:creationId xmlns:p14="http://schemas.microsoft.com/office/powerpoint/2010/main" val="131087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7FEFA7-582C-446A-B1E0-99F4E95DC321}" type="slidenum">
              <a:rPr lang="en-US" smtClean="0"/>
              <a:pPr>
                <a:defRPr/>
              </a:pPr>
              <a:t>51</a:t>
            </a:fld>
            <a:endParaRPr lang="en-US"/>
          </a:p>
        </p:txBody>
      </p:sp>
    </p:spTree>
    <p:extLst>
      <p:ext uri="{BB962C8B-B14F-4D97-AF65-F5344CB8AC3E}">
        <p14:creationId xmlns:p14="http://schemas.microsoft.com/office/powerpoint/2010/main" val="261620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Company email / computer / smartphone</a:t>
            </a:r>
          </a:p>
          <a:p>
            <a:r>
              <a:rPr lang="en-US" dirty="0"/>
              <a:t>You set example</a:t>
            </a:r>
            <a:r>
              <a:rPr lang="en-US" baseline="0" dirty="0"/>
              <a:t> </a:t>
            </a:r>
            <a:endParaRPr lang="en-US" dirty="0"/>
          </a:p>
        </p:txBody>
      </p:sp>
      <p:sp>
        <p:nvSpPr>
          <p:cNvPr id="4" name="Slide Number Placeholder 3"/>
          <p:cNvSpPr>
            <a:spLocks noGrp="1"/>
          </p:cNvSpPr>
          <p:nvPr>
            <p:ph type="sldNum" sz="quarter" idx="10"/>
          </p:nvPr>
        </p:nvSpPr>
        <p:spPr/>
        <p:txBody>
          <a:bodyPr/>
          <a:lstStyle/>
          <a:p>
            <a:fld id="{7C84193D-39CA-9E41-A356-47AA7C5CE7AB}" type="slidenum">
              <a:rPr lang="en-US" smtClean="0"/>
              <a:t>54</a:t>
            </a:fld>
            <a:endParaRPr lang="en-US"/>
          </a:p>
        </p:txBody>
      </p:sp>
    </p:spTree>
    <p:extLst>
      <p:ext uri="{BB962C8B-B14F-4D97-AF65-F5344CB8AC3E}">
        <p14:creationId xmlns:p14="http://schemas.microsoft.com/office/powerpoint/2010/main" val="3628924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
            </a:r>
            <a:r>
              <a:rPr lang="fr-FR" dirty="0" err="1"/>
              <a:t>oesn</a:t>
            </a:r>
            <a:r>
              <a:rPr lang="fr-FR" dirty="0"/>
              <a:t>’</a:t>
            </a:r>
            <a:r>
              <a:rPr lang="en-US" dirty="0"/>
              <a:t>t care</a:t>
            </a:r>
            <a:r>
              <a:rPr lang="en-US" baseline="0" dirty="0"/>
              <a:t> if meant to chill speech</a:t>
            </a:r>
          </a:p>
          <a:p>
            <a:r>
              <a:rPr lang="en-US" baseline="0" dirty="0"/>
              <a:t>-</a:t>
            </a:r>
            <a:r>
              <a:rPr lang="en-US" baseline="0" dirty="0" err="1"/>
              <a:t>obj</a:t>
            </a:r>
            <a:r>
              <a:rPr lang="en-US" baseline="0" dirty="0"/>
              <a:t> test: how respond to the events you observe</a:t>
            </a:r>
            <a:endParaRPr lang="en-US" dirty="0"/>
          </a:p>
        </p:txBody>
      </p:sp>
      <p:sp>
        <p:nvSpPr>
          <p:cNvPr id="4" name="Slide Number Placeholder 3"/>
          <p:cNvSpPr>
            <a:spLocks noGrp="1"/>
          </p:cNvSpPr>
          <p:nvPr>
            <p:ph type="sldNum" sz="quarter" idx="10"/>
          </p:nvPr>
        </p:nvSpPr>
        <p:spPr/>
        <p:txBody>
          <a:bodyPr/>
          <a:lstStyle/>
          <a:p>
            <a:fld id="{D9444766-E8C0-3C42-A102-57E3C5122B61}" type="slidenum">
              <a:rPr lang="en-US" smtClean="0"/>
              <a:t>72</a:t>
            </a:fld>
            <a:endParaRPr lang="en-US"/>
          </a:p>
        </p:txBody>
      </p:sp>
    </p:spTree>
    <p:extLst>
      <p:ext uri="{BB962C8B-B14F-4D97-AF65-F5344CB8AC3E}">
        <p14:creationId xmlns:p14="http://schemas.microsoft.com/office/powerpoint/2010/main" val="612449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6400800"/>
            <a:ext cx="9142413" cy="457200"/>
          </a:xfrm>
          <a:prstGeom prst="rect">
            <a:avLst/>
          </a:prstGeom>
          <a:solidFill>
            <a:srgbClr val="5FBB4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rgbClr val="5FBB47"/>
          </a:solidFill>
          <a:ln>
            <a:solidFill>
              <a:srgbClr val="5FBB47"/>
            </a:solid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92626" y="486053"/>
            <a:ext cx="7833360" cy="3801237"/>
          </a:xfrm>
        </p:spPr>
        <p:txBody>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8" name="Date Placeholder 3"/>
          <p:cNvSpPr>
            <a:spLocks noGrp="1"/>
          </p:cNvSpPr>
          <p:nvPr>
            <p:ph type="dt" sz="half" idx="10"/>
          </p:nvPr>
        </p:nvSpPr>
        <p:spPr/>
        <p:txBody>
          <a:bodyPr/>
          <a:lstStyle>
            <a:lvl1pPr>
              <a:defRPr/>
            </a:lvl1pPr>
          </a:lstStyle>
          <a:p>
            <a:pPr>
              <a:defRPr/>
            </a:pPr>
            <a:fld id="{0D8D6322-A785-4732-AC26-B0B69416CE18}" type="datetime1">
              <a:rPr lang="en-US" smtClean="0"/>
              <a:t>1/14/22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dirty="0"/>
          </a:p>
        </p:txBody>
      </p:sp>
      <p:pic>
        <p:nvPicPr>
          <p:cNvPr id="12" name="Picture 11">
            <a:extLst>
              <a:ext uri="{FF2B5EF4-FFF2-40B4-BE49-F238E27FC236}">
                <a16:creationId xmlns:a16="http://schemas.microsoft.com/office/drawing/2014/main" id="{DCF7195A-904B-4F42-8EA6-93288C468D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8198" y="103549"/>
            <a:ext cx="1997330" cy="596678"/>
          </a:xfrm>
          <a:prstGeom prst="rect">
            <a:avLst/>
          </a:prstGeom>
        </p:spPr>
      </p:pic>
    </p:spTree>
    <p:extLst>
      <p:ext uri="{BB962C8B-B14F-4D97-AF65-F5344CB8AC3E}">
        <p14:creationId xmlns:p14="http://schemas.microsoft.com/office/powerpoint/2010/main" val="1992826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324600"/>
            <a:ext cx="9142413" cy="542925"/>
          </a:xfrm>
          <a:prstGeom prst="rect">
            <a:avLst/>
          </a:prstGeom>
          <a:solidFill>
            <a:srgbClr val="5FBB4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p:txBody>
          <a:bodyPr/>
          <a:lstStyle>
            <a:lvl1pPr>
              <a:defRPr/>
            </a:lvl1pPr>
          </a:lstStyle>
          <a:p>
            <a:pPr>
              <a:defRPr/>
            </a:pPr>
            <a:fld id="{91FF1F71-2920-477F-ABD0-803B06D55AF2}" type="datetime1">
              <a:rPr lang="en-US" smtClean="0"/>
              <a:t>1/14/22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pic>
        <p:nvPicPr>
          <p:cNvPr id="9" name="Picture 8">
            <a:extLst>
              <a:ext uri="{FF2B5EF4-FFF2-40B4-BE49-F238E27FC236}">
                <a16:creationId xmlns:a16="http://schemas.microsoft.com/office/drawing/2014/main" id="{2DA8C078-5175-4139-A3BC-20A207945C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10400" y="130462"/>
            <a:ext cx="1997330" cy="596678"/>
          </a:xfrm>
          <a:prstGeom prst="rect">
            <a:avLst/>
          </a:prstGeom>
        </p:spPr>
      </p:pic>
    </p:spTree>
    <p:extLst>
      <p:ext uri="{BB962C8B-B14F-4D97-AF65-F5344CB8AC3E}">
        <p14:creationId xmlns:p14="http://schemas.microsoft.com/office/powerpoint/2010/main" val="285117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p:nvSpPr>
        <p:spPr>
          <a:xfrm>
            <a:off x="0" y="6334125"/>
            <a:ext cx="9142413" cy="490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10"/>
          </p:nvPr>
        </p:nvSpPr>
        <p:spPr/>
        <p:txBody>
          <a:bodyPr/>
          <a:lstStyle>
            <a:lvl1pPr>
              <a:defRPr/>
            </a:lvl1pPr>
          </a:lstStyle>
          <a:p>
            <a:pPr>
              <a:defRPr/>
            </a:pPr>
            <a:fld id="{71630332-EAC6-4368-A3BD-EFD397914240}" type="datetime1">
              <a:rPr lang="en-US" smtClean="0"/>
              <a:t>1/14/22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7BBBEDC-A841-459A-AA8A-7AEC408965E2}" type="slidenum">
              <a:rPr lang="en-US" altLang="en-US"/>
              <a:pPr>
                <a:defRPr/>
              </a:pPr>
              <a:t>‹#›</a:t>
            </a:fld>
            <a:endParaRPr lang="en-US" alt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5352" y="152400"/>
            <a:ext cx="1120609" cy="914400"/>
          </a:xfrm>
          <a:prstGeom prst="rect">
            <a:avLst/>
          </a:prstGeom>
        </p:spPr>
      </p:pic>
    </p:spTree>
    <p:extLst>
      <p:ext uri="{BB962C8B-B14F-4D97-AF65-F5344CB8AC3E}">
        <p14:creationId xmlns:p14="http://schemas.microsoft.com/office/powerpoint/2010/main" val="203332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22960" y="286604"/>
            <a:ext cx="7543800" cy="1450757"/>
          </a:xfrm>
        </p:spPr>
        <p:txBody>
          <a:bodyPr/>
          <a:lstStyle>
            <a:lvl1pPr>
              <a:defRPr/>
            </a:lvl1pPr>
          </a:lstStyle>
          <a:p>
            <a:r>
              <a:rPr lang="en-US" dirty="0"/>
              <a:t>Click to edit Master </a:t>
            </a:r>
            <a:br>
              <a:rPr lang="en-US" dirty="0"/>
            </a:br>
            <a:r>
              <a:rPr lang="en-US" dirty="0"/>
              <a:t>title style</a:t>
            </a:r>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4664423-5CA8-42C6-802F-379A9B8CDBA0}" type="datetime1">
              <a:rPr lang="en-US" smtClean="0"/>
              <a:t>1/14/22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2FAAD45-963E-4839-848A-5C701073F1A9}" type="slidenum">
              <a:rPr lang="en-US" altLang="en-US"/>
              <a:pPr>
                <a:defRPr/>
              </a:pPr>
              <a:t>‹#›</a:t>
            </a:fld>
            <a:endParaRPr lang="en-US" alt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5352" y="152400"/>
            <a:ext cx="1120609" cy="914400"/>
          </a:xfrm>
          <a:prstGeom prst="rect">
            <a:avLst/>
          </a:prstGeom>
        </p:spPr>
      </p:pic>
    </p:spTree>
    <p:extLst>
      <p:ext uri="{BB962C8B-B14F-4D97-AF65-F5344CB8AC3E}">
        <p14:creationId xmlns:p14="http://schemas.microsoft.com/office/powerpoint/2010/main" val="181425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822960" y="286604"/>
            <a:ext cx="7543800" cy="1450757"/>
          </a:xfrm>
        </p:spPr>
        <p:txBody>
          <a:bodyPr/>
          <a:lstStyle>
            <a:lvl1pPr>
              <a:defRPr/>
            </a:lvl1pPr>
          </a:lstStyle>
          <a:p>
            <a:r>
              <a:rPr lang="en-US" dirty="0"/>
              <a:t>Click to edit Master </a:t>
            </a:r>
            <a:br>
              <a:rPr lang="en-US" dirty="0"/>
            </a:br>
            <a:r>
              <a:rPr lang="en-US" dirty="0"/>
              <a:t>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76B31BC-618D-4D21-8F00-0570B3C00216}" type="datetime1">
              <a:rPr lang="en-US" smtClean="0"/>
              <a:t>1/14/22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24A1D9-402E-4506-9E1F-FD3E0460833C}" type="slidenum">
              <a:rPr lang="en-US" altLang="en-US"/>
              <a:pPr>
                <a:defRPr/>
              </a:pPr>
              <a:t>‹#›</a:t>
            </a:fld>
            <a:endParaRPr lang="en-US" alt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5352" y="152400"/>
            <a:ext cx="1120609" cy="914400"/>
          </a:xfrm>
          <a:prstGeom prst="rect">
            <a:avLst/>
          </a:prstGeom>
        </p:spPr>
      </p:pic>
    </p:spTree>
    <p:extLst>
      <p:ext uri="{BB962C8B-B14F-4D97-AF65-F5344CB8AC3E}">
        <p14:creationId xmlns:p14="http://schemas.microsoft.com/office/powerpoint/2010/main" val="1355818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fld id="{9AC5038E-A11C-483F-9DE2-879E7560F4F8}" type="datetime1">
              <a:rPr lang="en-US" smtClean="0"/>
              <a:t>1/14/22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7B64FB-EDD0-414D-B65A-EA9A25213B8C}" type="slidenum">
              <a:rPr lang="en-US" altLang="en-US"/>
              <a:pPr>
                <a:defRPr/>
              </a:pPr>
              <a:t>‹#›</a:t>
            </a:fld>
            <a:endParaRPr lang="en-US" alt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95352" y="152400"/>
            <a:ext cx="1120609" cy="914400"/>
          </a:xfrm>
          <a:prstGeom prst="rect">
            <a:avLst/>
          </a:prstGeom>
        </p:spPr>
      </p:pic>
    </p:spTree>
    <p:extLst>
      <p:ext uri="{BB962C8B-B14F-4D97-AF65-F5344CB8AC3E}">
        <p14:creationId xmlns:p14="http://schemas.microsoft.com/office/powerpoint/2010/main" val="27058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6" name="Rectangle 5"/>
          <p:cNvSpPr/>
          <p:nvPr/>
        </p:nvSpPr>
        <p:spPr>
          <a:xfrm>
            <a:off x="0" y="0"/>
            <a:ext cx="3078163" cy="6858000"/>
          </a:xfrm>
          <a:prstGeom prst="rect">
            <a:avLst/>
          </a:prstGeom>
          <a:solidFill>
            <a:srgbClr val="5FBB4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fld id="{138606BF-8233-4C15-940B-7BC87641C21D}" type="datetime1">
              <a:rPr lang="en-US" smtClean="0"/>
              <a:t>1/14/22</a:t>
            </a:fld>
            <a:endParaRPr 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05022143-47F9-4489-8EAD-86D11FA8A03E}" type="slidenum">
              <a:rPr lang="en-US" altLang="en-US"/>
              <a:pPr>
                <a:defRPr/>
              </a:pPr>
              <a:t>‹#›</a:t>
            </a:fld>
            <a:endParaRPr lang="en-US" altLang="en-US"/>
          </a:p>
        </p:txBody>
      </p:sp>
      <p:pic>
        <p:nvPicPr>
          <p:cNvPr id="11" name="Picture 10">
            <a:extLst>
              <a:ext uri="{FF2B5EF4-FFF2-40B4-BE49-F238E27FC236}">
                <a16:creationId xmlns:a16="http://schemas.microsoft.com/office/drawing/2014/main" id="{50DCC29B-0756-4BA1-AFF2-3499FFB609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58397" y="158860"/>
            <a:ext cx="1916932" cy="572660"/>
          </a:xfrm>
          <a:prstGeom prst="rect">
            <a:avLst/>
          </a:prstGeom>
        </p:spPr>
      </p:pic>
    </p:spTree>
    <p:extLst>
      <p:ext uri="{BB962C8B-B14F-4D97-AF65-F5344CB8AC3E}">
        <p14:creationId xmlns:p14="http://schemas.microsoft.com/office/powerpoint/2010/main" val="269325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6" name="Rectangle 5"/>
          <p:cNvSpPr/>
          <p:nvPr/>
        </p:nvSpPr>
        <p:spPr>
          <a:xfrm>
            <a:off x="0" y="4914900"/>
            <a:ext cx="9144001" cy="201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pPr>
              <a:defRPr/>
            </a:pPr>
            <a:fld id="{C2C5B0AE-E45C-4B9B-85DA-A35FD17A5607}" type="datetime1">
              <a:rPr lang="en-US" smtClean="0"/>
              <a:t>1/14/22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409BF38E-0718-49B8-8819-A21BD86BF29F}" type="slidenum">
              <a:rPr lang="en-US" altLang="en-US"/>
              <a:pPr>
                <a:defRPr/>
              </a:pPr>
              <a:t>‹#›</a:t>
            </a:fld>
            <a:endParaRPr lang="en-US" alt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8601" y="152400"/>
            <a:ext cx="1157496" cy="914400"/>
          </a:xfrm>
          <a:prstGeom prst="rect">
            <a:avLst/>
          </a:prstGeom>
        </p:spPr>
      </p:pic>
    </p:spTree>
    <p:extLst>
      <p:ext uri="{BB962C8B-B14F-4D97-AF65-F5344CB8AC3E}">
        <p14:creationId xmlns:p14="http://schemas.microsoft.com/office/powerpoint/2010/main" val="206351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6334125"/>
            <a:ext cx="9144000" cy="523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95350" y="314232"/>
            <a:ext cx="7543800" cy="1449387"/>
          </a:xfrm>
          <a:prstGeom prst="rect">
            <a:avLst/>
          </a:prstGeom>
        </p:spPr>
        <p:txBody>
          <a:bodyPr vert="horz" lIns="91440" tIns="45720" rIns="91440" bIns="45720" rtlCol="0" anchor="b">
            <a:normAutofit/>
          </a:bodyPr>
          <a:lstStyle/>
          <a:p>
            <a:r>
              <a:rPr lang="en-US" dirty="0"/>
              <a:t>Click to edit Master title style</a:t>
            </a:r>
          </a:p>
        </p:txBody>
      </p:sp>
      <p:sp>
        <p:nvSpPr>
          <p:cNvPr id="2053" name="Text Placeholder 2"/>
          <p:cNvSpPr>
            <a:spLocks noGrp="1"/>
          </p:cNvSpPr>
          <p:nvPr>
            <p:ph type="body" idx="1"/>
          </p:nvPr>
        </p:nvSpPr>
        <p:spPr bwMode="auto">
          <a:xfrm>
            <a:off x="895350" y="1736725"/>
            <a:ext cx="7543800" cy="4022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hangingPunct="1">
              <a:defRPr sz="900">
                <a:solidFill>
                  <a:srgbClr val="FFFFFF"/>
                </a:solidFill>
                <a:cs typeface="Arial" panose="020B0604020202020204" pitchFamily="34" charset="0"/>
              </a:defRPr>
            </a:lvl1pPr>
          </a:lstStyle>
          <a:p>
            <a:pPr>
              <a:defRPr/>
            </a:pPr>
            <a:fld id="{CB242B0A-21C1-4FEF-99EA-321A3BC9CED3}" type="datetime1">
              <a:rPr lang="en-US" smtClean="0"/>
              <a:t>1/14/22</a:t>
            </a:fld>
            <a:endParaRPr lang="en-US" dirty="0"/>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hangingPunct="1">
              <a:defRPr sz="900" cap="all" baseline="0">
                <a:solidFill>
                  <a:srgbClr val="FFFFFF"/>
                </a:solidFill>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pPr>
              <a:defRPr/>
            </a:pPr>
            <a:fld id="{A19254C4-F106-47CD-ACAE-D128936CF50D}" type="slidenum">
              <a:rPr lang="en-US" altLang="en-US"/>
              <a:pPr>
                <a:defRPr/>
              </a:pPr>
              <a:t>‹#›</a:t>
            </a:fld>
            <a:endParaRPr lang="en-US" alt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18" r:id="rId1"/>
    <p:sldLayoutId id="2147484119" r:id="rId2"/>
    <p:sldLayoutId id="2147484120" r:id="rId3"/>
    <p:sldLayoutId id="2147484114" r:id="rId4"/>
    <p:sldLayoutId id="2147484115" r:id="rId5"/>
    <p:sldLayoutId id="2147484116" r:id="rId6"/>
    <p:sldLayoutId id="2147484122" r:id="rId7"/>
    <p:sldLayoutId id="2147484123" r:id="rId8"/>
  </p:sldLayoutIdLst>
  <p:hf sldNum="0"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itchFamily="34" charset="0"/>
        </a:defRPr>
      </a:lvl2pPr>
      <a:lvl3pPr algn="l" rtl="0" eaLnBrk="0" fontAlgn="base" hangingPunct="0">
        <a:lnSpc>
          <a:spcPct val="85000"/>
        </a:lnSpc>
        <a:spcBef>
          <a:spcPct val="0"/>
        </a:spcBef>
        <a:spcAft>
          <a:spcPct val="0"/>
        </a:spcAft>
        <a:defRPr sz="4800">
          <a:solidFill>
            <a:srgbClr val="404040"/>
          </a:solidFill>
          <a:latin typeface="Calibri Light" pitchFamily="34" charset="0"/>
        </a:defRPr>
      </a:lvl3pPr>
      <a:lvl4pPr algn="l" rtl="0" eaLnBrk="0" fontAlgn="base" hangingPunct="0">
        <a:lnSpc>
          <a:spcPct val="85000"/>
        </a:lnSpc>
        <a:spcBef>
          <a:spcPct val="0"/>
        </a:spcBef>
        <a:spcAft>
          <a:spcPct val="0"/>
        </a:spcAft>
        <a:defRPr sz="4800">
          <a:solidFill>
            <a:srgbClr val="404040"/>
          </a:solidFill>
          <a:latin typeface="Calibri Light" pitchFamily="34" charset="0"/>
        </a:defRPr>
      </a:lvl4pPr>
      <a:lvl5pPr algn="l" rtl="0" eaLnBrk="0" fontAlgn="base" hangingPunct="0">
        <a:lnSpc>
          <a:spcPct val="85000"/>
        </a:lnSpc>
        <a:spcBef>
          <a:spcPct val="0"/>
        </a:spcBef>
        <a:spcAft>
          <a:spcPct val="0"/>
        </a:spcAft>
        <a:defRPr sz="4800">
          <a:solidFill>
            <a:srgbClr val="404040"/>
          </a:solidFill>
          <a:latin typeface="Calibri Light" pitchFamily="34" charset="0"/>
        </a:defRPr>
      </a:lvl5pPr>
      <a:lvl6pPr marL="457200" algn="l" rtl="0" fontAlgn="base">
        <a:lnSpc>
          <a:spcPct val="85000"/>
        </a:lnSpc>
        <a:spcBef>
          <a:spcPct val="0"/>
        </a:spcBef>
        <a:spcAft>
          <a:spcPct val="0"/>
        </a:spcAft>
        <a:defRPr sz="4800">
          <a:solidFill>
            <a:srgbClr val="404040"/>
          </a:solidFill>
          <a:latin typeface="Calibri Light" pitchFamily="34" charset="0"/>
        </a:defRPr>
      </a:lvl6pPr>
      <a:lvl7pPr marL="914400" algn="l" rtl="0" fontAlgn="base">
        <a:lnSpc>
          <a:spcPct val="85000"/>
        </a:lnSpc>
        <a:spcBef>
          <a:spcPct val="0"/>
        </a:spcBef>
        <a:spcAft>
          <a:spcPct val="0"/>
        </a:spcAft>
        <a:defRPr sz="4800">
          <a:solidFill>
            <a:srgbClr val="404040"/>
          </a:solidFill>
          <a:latin typeface="Calibri Light" pitchFamily="34" charset="0"/>
        </a:defRPr>
      </a:lvl7pPr>
      <a:lvl8pPr marL="1371600" algn="l" rtl="0" fontAlgn="base">
        <a:lnSpc>
          <a:spcPct val="85000"/>
        </a:lnSpc>
        <a:spcBef>
          <a:spcPct val="0"/>
        </a:spcBef>
        <a:spcAft>
          <a:spcPct val="0"/>
        </a:spcAft>
        <a:defRPr sz="4800">
          <a:solidFill>
            <a:srgbClr val="404040"/>
          </a:solidFill>
          <a:latin typeface="Calibri Light" pitchFamily="34" charset="0"/>
        </a:defRPr>
      </a:lvl8pPr>
      <a:lvl9pPr marL="1828800" algn="l" rtl="0" fontAlgn="base">
        <a:lnSpc>
          <a:spcPct val="85000"/>
        </a:lnSpc>
        <a:spcBef>
          <a:spcPct val="0"/>
        </a:spcBef>
        <a:spcAft>
          <a:spcPct val="0"/>
        </a:spcAft>
        <a:defRPr sz="4800">
          <a:solidFill>
            <a:srgbClr val="404040"/>
          </a:solidFill>
          <a:latin typeface="Calibri Light"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Wingdings" panose="05000000000000000000" pitchFamily="2" charset="2"/>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Arial" panose="020B060402020202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hrc.state.pa.us/" TargetMode="External"/><Relationship Id="rId2" Type="http://schemas.openxmlformats.org/officeDocument/2006/relationships/hyperlink" Target="http://www.eeoc.gov/"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14400" y="1905000"/>
            <a:ext cx="7856538" cy="1854200"/>
          </a:xfrm>
        </p:spPr>
        <p:txBody>
          <a:bodyPr>
            <a:normAutofit fontScale="90000"/>
          </a:bodyPr>
          <a:lstStyle/>
          <a:p>
            <a:pPr eaLnBrk="1" fontAlgn="auto" hangingPunct="1">
              <a:spcAft>
                <a:spcPts val="0"/>
              </a:spcAft>
              <a:defRPr/>
            </a:pPr>
            <a:r>
              <a:rPr lang="en-US" sz="4800" dirty="0"/>
              <a:t>Respect in the Workplace : Harassment &amp; Discrimination Awareness and Prevention @ Freehold Township </a:t>
            </a:r>
            <a:endParaRPr lang="en-US" altLang="en-US" sz="4800" b="1" dirty="0">
              <a:latin typeface="Arial" panose="020B0604020202020204" pitchFamily="34" charset="0"/>
              <a:cs typeface="Arial" panose="020B0604020202020204" pitchFamily="34" charset="0"/>
            </a:endParaRPr>
          </a:p>
        </p:txBody>
      </p:sp>
      <p:sp>
        <p:nvSpPr>
          <p:cNvPr id="2" name="TextBox 1"/>
          <p:cNvSpPr txBox="1"/>
          <p:nvPr/>
        </p:nvSpPr>
        <p:spPr>
          <a:xfrm>
            <a:off x="5410200" y="5334000"/>
            <a:ext cx="3200400" cy="923330"/>
          </a:xfrm>
          <a:prstGeom prst="rect">
            <a:avLst/>
          </a:prstGeom>
          <a:noFill/>
        </p:spPr>
        <p:txBody>
          <a:bodyPr wrap="square" rtlCol="0">
            <a:spAutoFit/>
          </a:bodyPr>
          <a:lstStyle/>
          <a:p>
            <a:pPr algn="r"/>
            <a:r>
              <a:rPr lang="en-US" b="1" dirty="0"/>
              <a:t>Facilitated by:</a:t>
            </a:r>
          </a:p>
          <a:p>
            <a:pPr algn="r"/>
            <a:r>
              <a:rPr lang="en-US" b="1" dirty="0"/>
              <a:t>Nicole Sorokolit Croddick</a:t>
            </a:r>
            <a:endParaRPr lang="en-US" dirty="0"/>
          </a:p>
          <a:p>
            <a:pPr algn="r"/>
            <a:r>
              <a:rPr lang="en-US" b="1" dirty="0"/>
              <a:t>Winter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50" y="314233"/>
            <a:ext cx="7543800" cy="1209768"/>
          </a:xfrm>
        </p:spPr>
        <p:txBody>
          <a:bodyPr/>
          <a:lstStyle/>
          <a:p>
            <a:r>
              <a:rPr lang="en-US" dirty="0"/>
              <a:t>Freehold Township</a:t>
            </a:r>
          </a:p>
        </p:txBody>
      </p:sp>
      <p:sp>
        <p:nvSpPr>
          <p:cNvPr id="3" name="Content Placeholder 2"/>
          <p:cNvSpPr>
            <a:spLocks noGrp="1"/>
          </p:cNvSpPr>
          <p:nvPr>
            <p:ph idx="1"/>
          </p:nvPr>
        </p:nvSpPr>
        <p:spPr>
          <a:xfrm>
            <a:off x="762000" y="1828800"/>
            <a:ext cx="7997353" cy="5029200"/>
          </a:xfrm>
        </p:spPr>
        <p:txBody>
          <a:bodyPr>
            <a:noAutofit/>
          </a:bodyPr>
          <a:lstStyle/>
          <a:p>
            <a:r>
              <a:rPr lang="en-US" sz="3200" dirty="0"/>
              <a:t>Freehold Township is Committed to maintaining a heightened awareness of personal dignity of others by fostering a work environment free of all types of harassment. </a:t>
            </a:r>
          </a:p>
          <a:p>
            <a:r>
              <a:rPr lang="en-US" sz="3200" dirty="0"/>
              <a:t>If any employee or manager is found to have harassed another employee, they would be subject to discipline, ranging from a warning to dismissal depending on the nature of the wrongdoing. </a:t>
            </a:r>
          </a:p>
        </p:txBody>
      </p:sp>
    </p:spTree>
    <p:extLst>
      <p:ext uri="{BB962C8B-B14F-4D97-AF65-F5344CB8AC3E}">
        <p14:creationId xmlns:p14="http://schemas.microsoft.com/office/powerpoint/2010/main" val="128862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271" y="228600"/>
            <a:ext cx="7543800" cy="1449387"/>
          </a:xfrm>
        </p:spPr>
        <p:txBody>
          <a:bodyPr/>
          <a:lstStyle/>
          <a:p>
            <a:r>
              <a:rPr lang="en-US" dirty="0"/>
              <a:t>Harassment Prohibition</a:t>
            </a:r>
          </a:p>
        </p:txBody>
      </p:sp>
      <p:sp>
        <p:nvSpPr>
          <p:cNvPr id="3" name="Content Placeholder 2"/>
          <p:cNvSpPr>
            <a:spLocks noGrp="1"/>
          </p:cNvSpPr>
          <p:nvPr>
            <p:ph idx="1"/>
          </p:nvPr>
        </p:nvSpPr>
        <p:spPr>
          <a:xfrm>
            <a:off x="955675" y="1828800"/>
            <a:ext cx="7232650" cy="4439046"/>
          </a:xfrm>
        </p:spPr>
        <p:txBody>
          <a:bodyPr>
            <a:normAutofit/>
          </a:bodyPr>
          <a:lstStyle/>
          <a:p>
            <a:r>
              <a:rPr lang="en-US" sz="2800" dirty="0">
                <a:effectLst/>
              </a:rPr>
              <a:t>Harassment consists of any unwelcome conduct, whether verbal, physical, or visual, that is based upon a person’s age, gender, sexual orientation, race, color, national origin, creed, religious persuasion, marital status, disability or other characteristic protected by law. Such conduct is unlawful and is prohibited whenever it affects tangible job benefits, unreasonably interferes with an individual’s work performance, or creates an intimidating, hostile, or offensive working environment. </a:t>
            </a:r>
            <a:endParaRPr lang="en-US" sz="2800" dirty="0"/>
          </a:p>
          <a:p>
            <a:endParaRPr lang="en-US" dirty="0"/>
          </a:p>
          <a:p>
            <a:endParaRPr lang="en-US" dirty="0"/>
          </a:p>
        </p:txBody>
      </p:sp>
    </p:spTree>
    <p:extLst>
      <p:ext uri="{BB962C8B-B14F-4D97-AF65-F5344CB8AC3E}">
        <p14:creationId xmlns:p14="http://schemas.microsoft.com/office/powerpoint/2010/main" val="67532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50" y="314233"/>
            <a:ext cx="7543800" cy="1209768"/>
          </a:xfrm>
        </p:spPr>
        <p:txBody>
          <a:bodyPr/>
          <a:lstStyle/>
          <a:p>
            <a:r>
              <a:rPr lang="en-US" dirty="0"/>
              <a:t>Sexual Harassment Defined</a:t>
            </a:r>
          </a:p>
        </p:txBody>
      </p:sp>
      <p:sp>
        <p:nvSpPr>
          <p:cNvPr id="3" name="Content Placeholder 2"/>
          <p:cNvSpPr>
            <a:spLocks noGrp="1"/>
          </p:cNvSpPr>
          <p:nvPr>
            <p:ph idx="1"/>
          </p:nvPr>
        </p:nvSpPr>
        <p:spPr>
          <a:xfrm>
            <a:off x="895349" y="1752600"/>
            <a:ext cx="7292975" cy="4905969"/>
          </a:xfrm>
        </p:spPr>
        <p:txBody>
          <a:bodyPr>
            <a:normAutofit/>
          </a:bodyPr>
          <a:lstStyle/>
          <a:p>
            <a:r>
              <a:rPr lang="en-US" sz="2400" dirty="0">
                <a:effectLst/>
              </a:rPr>
              <a:t>Sexual harassment consists of unwelcome sexual advances, requests for sexual favors, and other visual and physical conduct of a sexual nature whenever: </a:t>
            </a:r>
            <a:endParaRPr lang="en-US" sz="2400" dirty="0"/>
          </a:p>
          <a:p>
            <a:r>
              <a:rPr lang="en-US" sz="2400" dirty="0">
                <a:effectLst/>
              </a:rPr>
              <a:t>Submission to the conduct is made either an explicit or implicit condition of employment; </a:t>
            </a:r>
            <a:endParaRPr lang="en-US" sz="2400" dirty="0"/>
          </a:p>
          <a:p>
            <a:r>
              <a:rPr lang="en-US" sz="2400" dirty="0">
                <a:effectLst/>
              </a:rPr>
              <a:t>Submission to or rejection of the conduct is used as the basis for an employment decision affecting the harassed employee; or </a:t>
            </a:r>
            <a:endParaRPr lang="en-US" sz="2400" dirty="0"/>
          </a:p>
          <a:p>
            <a:r>
              <a:rPr lang="en-US" sz="2400" dirty="0">
                <a:effectLst/>
              </a:rPr>
              <a:t>The harassing conduct unreasonably interferes with an employee’s work performance or creates an intimidating, hostile, or offensive working environment. </a:t>
            </a:r>
            <a:endParaRPr lang="en-US" sz="2400" dirty="0"/>
          </a:p>
          <a:p>
            <a:endParaRPr lang="en-US" dirty="0"/>
          </a:p>
        </p:txBody>
      </p:sp>
    </p:spTree>
    <p:extLst>
      <p:ext uri="{BB962C8B-B14F-4D97-AF65-F5344CB8AC3E}">
        <p14:creationId xmlns:p14="http://schemas.microsoft.com/office/powerpoint/2010/main" val="3917065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Sexual Harassment (In the Policy)</a:t>
            </a:r>
          </a:p>
        </p:txBody>
      </p:sp>
      <p:sp>
        <p:nvSpPr>
          <p:cNvPr id="3" name="Content Placeholder 2"/>
          <p:cNvSpPr>
            <a:spLocks noGrp="1"/>
          </p:cNvSpPr>
          <p:nvPr>
            <p:ph idx="1"/>
          </p:nvPr>
        </p:nvSpPr>
        <p:spPr>
          <a:xfrm>
            <a:off x="895350" y="1752600"/>
            <a:ext cx="7292975" cy="4840848"/>
          </a:xfrm>
        </p:spPr>
        <p:txBody>
          <a:bodyPr>
            <a:normAutofit/>
          </a:bodyPr>
          <a:lstStyle/>
          <a:p>
            <a:r>
              <a:rPr lang="en-US" sz="2800" dirty="0"/>
              <a:t>Verbal Abuse (usually motivated by gender or is sexual in nature)</a:t>
            </a:r>
          </a:p>
          <a:p>
            <a:r>
              <a:rPr lang="en-US" sz="2800" dirty="0"/>
              <a:t>Subtle Pressure for Sex</a:t>
            </a:r>
          </a:p>
          <a:p>
            <a:r>
              <a:rPr lang="en-US" sz="2800" dirty="0"/>
              <a:t>Sexually degrading words about individual’s body</a:t>
            </a:r>
          </a:p>
          <a:p>
            <a:r>
              <a:rPr lang="en-US" sz="2800" dirty="0"/>
              <a:t>Sending, receiving, circulating offensive e-mail</a:t>
            </a:r>
          </a:p>
          <a:p>
            <a:r>
              <a:rPr lang="en-US" sz="2800" dirty="0"/>
              <a:t>Sexually explicit or offensive jokes</a:t>
            </a:r>
          </a:p>
          <a:p>
            <a:r>
              <a:rPr lang="en-US" sz="2800" dirty="0"/>
              <a:t>Sexually explicit objects / pictures that are displayed</a:t>
            </a:r>
          </a:p>
          <a:p>
            <a:r>
              <a:rPr lang="en-US" sz="2800" dirty="0"/>
              <a:t>Unwanted touching </a:t>
            </a:r>
          </a:p>
        </p:txBody>
      </p:sp>
    </p:spTree>
    <p:extLst>
      <p:ext uri="{BB962C8B-B14F-4D97-AF65-F5344CB8AC3E}">
        <p14:creationId xmlns:p14="http://schemas.microsoft.com/office/powerpoint/2010/main" val="1875955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52400"/>
            <a:ext cx="7583488" cy="1447800"/>
          </a:xfrm>
        </p:spPr>
        <p:txBody>
          <a:bodyPr/>
          <a:lstStyle/>
          <a:p>
            <a:r>
              <a:rPr lang="en-US" sz="3200" dirty="0"/>
              <a:t>What To Do If you Are the Subject of Harassment/Discrimination @ Freehold</a:t>
            </a:r>
          </a:p>
        </p:txBody>
      </p:sp>
      <p:sp>
        <p:nvSpPr>
          <p:cNvPr id="3" name="Content Placeholder 2"/>
          <p:cNvSpPr>
            <a:spLocks noGrp="1"/>
          </p:cNvSpPr>
          <p:nvPr>
            <p:ph idx="1"/>
          </p:nvPr>
        </p:nvSpPr>
        <p:spPr>
          <a:xfrm>
            <a:off x="652828" y="1828800"/>
            <a:ext cx="7805371" cy="4501662"/>
          </a:xfrm>
        </p:spPr>
        <p:txBody>
          <a:bodyPr>
            <a:noAutofit/>
          </a:bodyPr>
          <a:lstStyle/>
          <a:p>
            <a:pPr>
              <a:buFontTx/>
              <a:buChar char="-"/>
            </a:pPr>
            <a:r>
              <a:rPr lang="en-US" sz="2400" b="1" dirty="0">
                <a:highlight>
                  <a:srgbClr val="FFFF00"/>
                </a:highlight>
              </a:rPr>
              <a:t>If you observe or are the victim, promptly notify </a:t>
            </a:r>
            <a:r>
              <a:rPr lang="en-US" sz="2400" b="1" dirty="0" err="1">
                <a:highlight>
                  <a:srgbClr val="FFFF00"/>
                </a:highlight>
              </a:rPr>
              <a:t>Margy</a:t>
            </a:r>
            <a:r>
              <a:rPr lang="en-US" sz="2400" b="1" dirty="0">
                <a:highlight>
                  <a:srgbClr val="FFFF00"/>
                </a:highlight>
              </a:rPr>
              <a:t> </a:t>
            </a:r>
            <a:r>
              <a:rPr lang="en-US" sz="2400" b="1" dirty="0" err="1">
                <a:highlight>
                  <a:srgbClr val="FFFF00"/>
                </a:highlight>
              </a:rPr>
              <a:t>Jahn</a:t>
            </a:r>
            <a:r>
              <a:rPr lang="en-US" sz="2400" b="1" dirty="0">
                <a:highlight>
                  <a:srgbClr val="FFFF00"/>
                </a:highlight>
              </a:rPr>
              <a:t>, Health Officer, Denise </a:t>
            </a:r>
            <a:r>
              <a:rPr lang="en-US" sz="2400" b="1" dirty="0" err="1">
                <a:highlight>
                  <a:srgbClr val="FFFF00"/>
                </a:highlight>
              </a:rPr>
              <a:t>Yuhas</a:t>
            </a:r>
            <a:r>
              <a:rPr lang="en-US" sz="2400" b="1" dirty="0">
                <a:highlight>
                  <a:srgbClr val="FFFF00"/>
                </a:highlight>
              </a:rPr>
              <a:t>, Municipal Court Administrator, Phil </a:t>
            </a:r>
            <a:r>
              <a:rPr lang="en-US" sz="2400" b="1" dirty="0" err="1">
                <a:highlight>
                  <a:srgbClr val="FFFF00"/>
                </a:highlight>
              </a:rPr>
              <a:t>Marziale</a:t>
            </a:r>
            <a:r>
              <a:rPr lang="en-US" sz="2400" b="1" dirty="0">
                <a:highlight>
                  <a:srgbClr val="FFFF00"/>
                </a:highlight>
              </a:rPr>
              <a:t>, Assistant Director of Information Technology or Cheryl Horne, Human Resources or Township Administrator.</a:t>
            </a:r>
          </a:p>
          <a:p>
            <a:pPr>
              <a:buFontTx/>
              <a:buChar char="-"/>
            </a:pPr>
            <a:r>
              <a:rPr lang="en-US" sz="2400" b="1" dirty="0"/>
              <a:t>Written, signed statement or Incident Forms (Department Head or those listed above) / can be anonymous but limited</a:t>
            </a:r>
          </a:p>
          <a:p>
            <a:pPr>
              <a:buFontTx/>
              <a:buChar char="-"/>
            </a:pPr>
            <a:r>
              <a:rPr lang="en-US" sz="2400" b="1" dirty="0"/>
              <a:t>Prompt and thorough investigation (30 days)</a:t>
            </a:r>
          </a:p>
          <a:p>
            <a:pPr>
              <a:buFontTx/>
              <a:buChar char="-"/>
            </a:pPr>
            <a:r>
              <a:rPr lang="en-US" sz="2400" b="1" dirty="0"/>
              <a:t>Kept Confidential</a:t>
            </a:r>
          </a:p>
          <a:p>
            <a:pPr>
              <a:buFontTx/>
              <a:buChar char="-"/>
            </a:pPr>
            <a:r>
              <a:rPr lang="en-US" sz="2400" b="1" dirty="0"/>
              <a:t>No Retaliation (CEPA)</a:t>
            </a:r>
          </a:p>
          <a:p>
            <a:pPr>
              <a:buFontTx/>
              <a:buChar char="-"/>
            </a:pPr>
            <a:r>
              <a:rPr lang="en-US" sz="2400" b="1" dirty="0"/>
              <a:t>Training / Distribution of Policies</a:t>
            </a:r>
          </a:p>
          <a:p>
            <a:pPr marL="0" indent="0">
              <a:buNone/>
            </a:pPr>
            <a:endParaRPr lang="en-US" sz="2800" dirty="0"/>
          </a:p>
        </p:txBody>
      </p:sp>
    </p:spTree>
    <p:extLst>
      <p:ext uri="{BB962C8B-B14F-4D97-AF65-F5344CB8AC3E}">
        <p14:creationId xmlns:p14="http://schemas.microsoft.com/office/powerpoint/2010/main" val="607188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Manager’s Duty</a:t>
            </a:r>
          </a:p>
        </p:txBody>
      </p:sp>
      <p:sp>
        <p:nvSpPr>
          <p:cNvPr id="3" name="Content Placeholder 2"/>
          <p:cNvSpPr>
            <a:spLocks noGrp="1"/>
          </p:cNvSpPr>
          <p:nvPr>
            <p:ph idx="1"/>
          </p:nvPr>
        </p:nvSpPr>
        <p:spPr>
          <a:xfrm>
            <a:off x="895350" y="1828800"/>
            <a:ext cx="7543800" cy="3930650"/>
          </a:xfrm>
        </p:spPr>
        <p:txBody>
          <a:bodyPr/>
          <a:lstStyle/>
          <a:p>
            <a:r>
              <a:rPr lang="en-US" sz="2800" dirty="0"/>
              <a:t>For Integrity of the workplace, must ensure adherence to and compliance with the policy</a:t>
            </a:r>
          </a:p>
          <a:p>
            <a:r>
              <a:rPr lang="en-US" sz="2800" dirty="0"/>
              <a:t>Must act promptly once you are made aware of possible incident</a:t>
            </a:r>
          </a:p>
          <a:p>
            <a:r>
              <a:rPr lang="en-US" sz="2800" dirty="0"/>
              <a:t>This means – tell employee of right to file a discrimination complaint.</a:t>
            </a:r>
          </a:p>
          <a:p>
            <a:r>
              <a:rPr lang="en-US" sz="2800" dirty="0"/>
              <a:t>If you are aware, promptly tell the Township Administrator </a:t>
            </a:r>
          </a:p>
          <a:p>
            <a:r>
              <a:rPr lang="en-US" sz="2800" dirty="0"/>
              <a:t>Remember personal liability</a:t>
            </a:r>
          </a:p>
        </p:txBody>
      </p:sp>
    </p:spTree>
    <p:extLst>
      <p:ext uri="{BB962C8B-B14F-4D97-AF65-F5344CB8AC3E}">
        <p14:creationId xmlns:p14="http://schemas.microsoft.com/office/powerpoint/2010/main" val="2316668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Employee’s Duty</a:t>
            </a:r>
          </a:p>
        </p:txBody>
      </p:sp>
      <p:sp>
        <p:nvSpPr>
          <p:cNvPr id="3" name="Content Placeholder 2"/>
          <p:cNvSpPr>
            <a:spLocks noGrp="1"/>
          </p:cNvSpPr>
          <p:nvPr>
            <p:ph idx="1"/>
          </p:nvPr>
        </p:nvSpPr>
        <p:spPr>
          <a:xfrm>
            <a:off x="955675" y="2133600"/>
            <a:ext cx="7232650" cy="3757614"/>
          </a:xfrm>
        </p:spPr>
        <p:txBody>
          <a:bodyPr>
            <a:noAutofit/>
          </a:bodyPr>
          <a:lstStyle/>
          <a:p>
            <a:r>
              <a:rPr lang="en-US" sz="3200" dirty="0"/>
              <a:t>Encouraged (directly or through a 3</a:t>
            </a:r>
            <a:r>
              <a:rPr lang="en-US" sz="3200" baseline="30000" dirty="0"/>
              <a:t>rd</a:t>
            </a:r>
            <a:r>
              <a:rPr lang="en-US" sz="3200" dirty="0"/>
              <a:t> party) to notify that alleged harasser that the behavior is offensive and unwelcome</a:t>
            </a:r>
          </a:p>
          <a:p>
            <a:r>
              <a:rPr lang="en-US" sz="3200" dirty="0"/>
              <a:t>Failure does not preclude complaint</a:t>
            </a:r>
          </a:p>
          <a:p>
            <a:r>
              <a:rPr lang="en-US" sz="3200" dirty="0"/>
              <a:t>If witness or victim, you shall immediately report such conduct to management as per reporting procedure</a:t>
            </a:r>
          </a:p>
        </p:txBody>
      </p:sp>
    </p:spTree>
    <p:extLst>
      <p:ext uri="{BB962C8B-B14F-4D97-AF65-F5344CB8AC3E}">
        <p14:creationId xmlns:p14="http://schemas.microsoft.com/office/powerpoint/2010/main" val="511122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Freehold Twp.: Equal Opportunity Employer</a:t>
            </a:r>
          </a:p>
        </p:txBody>
      </p:sp>
      <p:sp>
        <p:nvSpPr>
          <p:cNvPr id="3" name="Content Placeholder 2"/>
          <p:cNvSpPr>
            <a:spLocks noGrp="1"/>
          </p:cNvSpPr>
          <p:nvPr>
            <p:ph idx="1"/>
          </p:nvPr>
        </p:nvSpPr>
        <p:spPr>
          <a:xfrm>
            <a:off x="895350" y="1981200"/>
            <a:ext cx="7543800" cy="3778250"/>
          </a:xfrm>
        </p:spPr>
        <p:txBody>
          <a:bodyPr>
            <a:noAutofit/>
          </a:bodyPr>
          <a:lstStyle/>
          <a:p>
            <a:r>
              <a:rPr lang="en-US" sz="2800" dirty="0">
                <a:effectLst/>
              </a:rPr>
              <a:t>Employees and applicants for employment will not be discriminated against on the basis of age, race, creed, color, national origin, ancestry, gender, sexual affection or orientation, marital status, physical or mental disability, nationality, military status, genetic information, atypical hereditary cellular or blood trait or any other characteristic protected by law in any employment decisions.  </a:t>
            </a:r>
            <a:endParaRPr lang="en-US" sz="2800" dirty="0"/>
          </a:p>
        </p:txBody>
      </p:sp>
    </p:spTree>
    <p:extLst>
      <p:ext uri="{BB962C8B-B14F-4D97-AF65-F5344CB8AC3E}">
        <p14:creationId xmlns:p14="http://schemas.microsoft.com/office/powerpoint/2010/main" val="364110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EOE Cont. </a:t>
            </a:r>
          </a:p>
        </p:txBody>
      </p:sp>
      <p:sp>
        <p:nvSpPr>
          <p:cNvPr id="3" name="Content Placeholder 2"/>
          <p:cNvSpPr>
            <a:spLocks noGrp="1"/>
          </p:cNvSpPr>
          <p:nvPr>
            <p:ph idx="1"/>
          </p:nvPr>
        </p:nvSpPr>
        <p:spPr/>
        <p:txBody>
          <a:bodyPr>
            <a:normAutofit/>
          </a:bodyPr>
          <a:lstStyle/>
          <a:p>
            <a:r>
              <a:rPr lang="en-US" sz="3600" dirty="0">
                <a:effectLst/>
              </a:rPr>
              <a:t>Employment decisions include, but are not limited to:  recruitment, hiring,</a:t>
            </a:r>
            <a:br>
              <a:rPr lang="en-US" sz="3600" dirty="0">
                <a:effectLst/>
              </a:rPr>
            </a:br>
            <a:r>
              <a:rPr lang="en-US" sz="3600" dirty="0">
                <a:effectLst/>
              </a:rPr>
              <a:t>apprenticeship, promotion, upgrading, demotion, downgrading, transfer, layoff, termination, and all other terms and conditions of employment except as provided by law. </a:t>
            </a:r>
            <a:endParaRPr lang="en-US" sz="3600" dirty="0"/>
          </a:p>
          <a:p>
            <a:endParaRPr lang="en-US" dirty="0"/>
          </a:p>
        </p:txBody>
      </p:sp>
    </p:spTree>
    <p:extLst>
      <p:ext uri="{BB962C8B-B14F-4D97-AF65-F5344CB8AC3E}">
        <p14:creationId xmlns:p14="http://schemas.microsoft.com/office/powerpoint/2010/main" val="2530556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Notes On Reporting	</a:t>
            </a:r>
          </a:p>
        </p:txBody>
      </p:sp>
      <p:sp>
        <p:nvSpPr>
          <p:cNvPr id="3" name="Content Placeholder 2"/>
          <p:cNvSpPr>
            <a:spLocks noGrp="1"/>
          </p:cNvSpPr>
          <p:nvPr>
            <p:ph idx="1"/>
          </p:nvPr>
        </p:nvSpPr>
        <p:spPr/>
        <p:txBody>
          <a:bodyPr>
            <a:noAutofit/>
          </a:bodyPr>
          <a:lstStyle/>
          <a:p>
            <a:r>
              <a:rPr lang="en-US" sz="2800" dirty="0"/>
              <a:t>1- Note PROMPT reporting of concern</a:t>
            </a:r>
          </a:p>
          <a:p>
            <a:r>
              <a:rPr lang="en-US" sz="2800" dirty="0"/>
              <a:t>2- Use appropriate form- written report of misconduct</a:t>
            </a:r>
          </a:p>
          <a:p>
            <a:r>
              <a:rPr lang="en-US" sz="2800" dirty="0"/>
              <a:t>3-Thorough Investigation will occur where confidentiality is maintained</a:t>
            </a:r>
          </a:p>
          <a:p>
            <a:r>
              <a:rPr lang="en-US" sz="2800" dirty="0"/>
              <a:t>4-Communicate the Resolution on a “need to know” basis</a:t>
            </a:r>
          </a:p>
          <a:p>
            <a:r>
              <a:rPr lang="en-US" sz="2800" dirty="0"/>
              <a:t>5-Discipline can Occur – up to and including termination</a:t>
            </a:r>
          </a:p>
        </p:txBody>
      </p:sp>
    </p:spTree>
    <p:extLst>
      <p:ext uri="{BB962C8B-B14F-4D97-AF65-F5344CB8AC3E}">
        <p14:creationId xmlns:p14="http://schemas.microsoft.com/office/powerpoint/2010/main" val="287658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762000" y="28575"/>
            <a:ext cx="6324600" cy="1752600"/>
          </a:xfrm>
        </p:spPr>
        <p:txBody>
          <a:bodyPr/>
          <a:lstStyle/>
          <a:p>
            <a:pPr eaLnBrk="1" fontAlgn="auto" hangingPunct="1">
              <a:spcAft>
                <a:spcPts val="0"/>
              </a:spcAft>
              <a:buClr>
                <a:schemeClr val="accent6">
                  <a:lumMod val="75000"/>
                </a:schemeClr>
              </a:buClr>
              <a:buFont typeface="Georgia" panose="02040502050405020303" pitchFamily="18" charset="0"/>
              <a:buNone/>
              <a:defRPr/>
            </a:pPr>
            <a:r>
              <a:rPr lang="en-US" sz="4000" dirty="0">
                <a:latin typeface="Arial" charset="0"/>
              </a:rPr>
              <a:t>Why are we training today?</a:t>
            </a:r>
          </a:p>
        </p:txBody>
      </p:sp>
      <p:sp>
        <p:nvSpPr>
          <p:cNvPr id="5" name="Content Placeholder 2"/>
          <p:cNvSpPr>
            <a:spLocks noGrp="1"/>
          </p:cNvSpPr>
          <p:nvPr>
            <p:ph idx="1"/>
          </p:nvPr>
        </p:nvSpPr>
        <p:spPr>
          <a:xfrm>
            <a:off x="914400" y="1981201"/>
            <a:ext cx="7772400" cy="3724275"/>
          </a:xfrm>
        </p:spPr>
        <p:txBody>
          <a:bodyPr/>
          <a:lstStyle/>
          <a:p>
            <a:pPr marL="285750" indent="-285750">
              <a:spcAft>
                <a:spcPts val="600"/>
              </a:spcAft>
              <a:buFont typeface="Wingdings" panose="05000000000000000000" pitchFamily="2" charset="2"/>
              <a:buChar char="§"/>
            </a:pPr>
            <a:r>
              <a:rPr lang="en-US" sz="2600" dirty="0">
                <a:solidFill>
                  <a:srgbClr val="79232E"/>
                </a:solidFill>
              </a:rPr>
              <a:t>To educate valued employees - not punish</a:t>
            </a:r>
          </a:p>
          <a:p>
            <a:pPr marL="285750" indent="-285750">
              <a:spcAft>
                <a:spcPts val="600"/>
              </a:spcAft>
              <a:buFont typeface="Wingdings" panose="05000000000000000000" pitchFamily="2" charset="2"/>
              <a:buChar char="§"/>
            </a:pPr>
            <a:r>
              <a:rPr lang="en-US" sz="2600" dirty="0">
                <a:solidFill>
                  <a:srgbClr val="79232E"/>
                </a:solidFill>
              </a:rPr>
              <a:t>To protect your organization as a whole and in its parts – defense – including management </a:t>
            </a:r>
          </a:p>
          <a:p>
            <a:pPr marL="285750" indent="-285750">
              <a:buFont typeface="Wingdings" panose="05000000000000000000" pitchFamily="2" charset="2"/>
              <a:buChar char="§"/>
            </a:pPr>
            <a:r>
              <a:rPr lang="en-US" sz="2600" dirty="0">
                <a:solidFill>
                  <a:srgbClr val="79232E"/>
                </a:solidFill>
              </a:rPr>
              <a:t>To stay out of the headlines</a:t>
            </a:r>
          </a:p>
          <a:p>
            <a:pPr marL="285750" indent="-285750">
              <a:buFont typeface="Wingdings" panose="05000000000000000000" pitchFamily="2" charset="2"/>
              <a:buChar char="§"/>
            </a:pPr>
            <a:r>
              <a:rPr lang="en-US" sz="2600" dirty="0">
                <a:solidFill>
                  <a:srgbClr val="79232E"/>
                </a:solidFill>
              </a:rPr>
              <a:t>To Create Awareness</a:t>
            </a:r>
          </a:p>
          <a:p>
            <a:pPr marL="285750" indent="-285750">
              <a:buFont typeface="Wingdings" panose="05000000000000000000" pitchFamily="2" charset="2"/>
              <a:buChar char="§"/>
            </a:pPr>
            <a:r>
              <a:rPr lang="en-US" sz="2600" dirty="0">
                <a:solidFill>
                  <a:srgbClr val="79232E"/>
                </a:solidFill>
              </a:rPr>
              <a:t>To Give you Tools </a:t>
            </a:r>
          </a:p>
          <a:p>
            <a:endParaRPr lang="en-US" dirty="0"/>
          </a:p>
        </p:txBody>
      </p:sp>
      <p:sp>
        <p:nvSpPr>
          <p:cNvPr id="14339" name="Rectangle 3"/>
          <p:cNvSpPr>
            <a:spLocks noGrp="1" noChangeArrowheads="1"/>
          </p:cNvSpPr>
          <p:nvPr>
            <p:ph sz="quarter" idx="4294967295"/>
          </p:nvPr>
        </p:nvSpPr>
        <p:spPr>
          <a:xfrm>
            <a:off x="457201" y="1676400"/>
            <a:ext cx="8686800" cy="4114800"/>
          </a:xfrm>
        </p:spPr>
        <p:txBody>
          <a:bodyPr/>
          <a:lstStyle/>
          <a:p>
            <a:pPr marL="0" indent="0" eaLnBrk="1" hangingPunct="1">
              <a:buNone/>
              <a:defRPr/>
            </a:pPr>
            <a:r>
              <a:rPr lang="en-US" altLang="en-US" b="1" dirty="0">
                <a:latin typeface="Arial" panose="020B0604020202020204" pitchFamily="34" charset="0"/>
              </a:rPr>
              <a:t> </a:t>
            </a:r>
          </a:p>
          <a:p>
            <a:pPr marL="0" indent="0" eaLnBrk="1" hangingPunct="1">
              <a:buNone/>
              <a:defRPr/>
            </a:pPr>
            <a:r>
              <a:rPr lang="en-US" altLang="en-US" b="1" dirty="0">
                <a:latin typeface="Arial" panose="020B0604020202020204" pitchFamily="34" charset="0"/>
              </a:rPr>
              <a:t>  </a:t>
            </a:r>
          </a:p>
          <a:p>
            <a:pPr marL="0" indent="0" eaLnBrk="1" hangingPunct="1">
              <a:buNone/>
              <a:defRPr/>
            </a:pPr>
            <a:r>
              <a:rPr lang="en-US" altLang="en-US" b="1" dirty="0">
                <a:latin typeface="Arial" panose="020B0604020202020204" pitchFamily="34" charset="0"/>
              </a:rPr>
              <a:t> </a:t>
            </a:r>
          </a:p>
          <a:p>
            <a:pPr marL="0" indent="0" eaLnBrk="1" hangingPunct="1">
              <a:buNone/>
              <a:defRPr/>
            </a:pPr>
            <a:r>
              <a:rPr lang="en-US" altLang="en-US" b="1" dirty="0">
                <a:latin typeface="Arial" panose="020B0604020202020204" pitchFamily="34" charset="0"/>
              </a:rPr>
              <a:t>  </a:t>
            </a:r>
          </a:p>
          <a:p>
            <a:pPr marL="0" indent="0" eaLnBrk="1" hangingPunct="1">
              <a:buNone/>
              <a:defRPr/>
            </a:pPr>
            <a:r>
              <a:rPr lang="en-US" altLang="en-US" b="1" dirty="0">
                <a:latin typeface="Arial" panose="020B0604020202020204" pitchFamily="34" charset="0"/>
              </a:rPr>
              <a:t>  </a:t>
            </a:r>
          </a:p>
          <a:p>
            <a:pPr marL="0" indent="0" eaLnBrk="1" hangingPunct="1">
              <a:buNone/>
              <a:defRPr/>
            </a:pPr>
            <a:r>
              <a:rPr lang="en-US" altLang="en-US" b="1" dirty="0">
                <a:latin typeface="Arial" panose="020B0604020202020204" pitchFamily="34" charset="0"/>
              </a:rPr>
              <a:t>      </a:t>
            </a:r>
          </a:p>
        </p:txBody>
      </p:sp>
    </p:spTree>
  </p:cSld>
  <p:clrMapOvr>
    <a:masterClrMapping/>
  </p:clrMapOvr>
  <p:transition spd="slow">
    <p:circl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A87AE-566C-1B45-B68D-CF8BB38FD5FA}"/>
              </a:ext>
            </a:extLst>
          </p:cNvPr>
          <p:cNvSpPr>
            <a:spLocks noGrp="1"/>
          </p:cNvSpPr>
          <p:nvPr>
            <p:ph type="title"/>
          </p:nvPr>
        </p:nvSpPr>
        <p:spPr>
          <a:xfrm>
            <a:off x="895350" y="314232"/>
            <a:ext cx="7543800" cy="2428968"/>
          </a:xfrm>
        </p:spPr>
        <p:txBody>
          <a:bodyPr>
            <a:normAutofit/>
          </a:bodyPr>
          <a:lstStyle/>
          <a:p>
            <a:pPr fontAlgn="auto" hangingPunct="1"/>
            <a:r>
              <a:rPr lang="en-US" sz="4000" b="1" dirty="0"/>
              <a:t>DOMESTIC VIOLENCE POLICY </a:t>
            </a:r>
            <a:br>
              <a:rPr lang="en-US" sz="4000" b="1" dirty="0"/>
            </a:br>
            <a:r>
              <a:rPr lang="en-US" sz="4000" b="1" dirty="0"/>
              <a:t>FOR PUBLIC EMPLOYERS</a:t>
            </a:r>
            <a:br>
              <a:rPr lang="en-US" dirty="0"/>
            </a:br>
            <a:r>
              <a:rPr lang="en-US" b="1" dirty="0"/>
              <a:t> </a:t>
            </a:r>
            <a:br>
              <a:rPr lang="en-US" dirty="0"/>
            </a:br>
            <a:endParaRPr lang="en-US" dirty="0"/>
          </a:p>
        </p:txBody>
      </p:sp>
      <p:sp>
        <p:nvSpPr>
          <p:cNvPr id="3" name="Content Placeholder 2">
            <a:extLst>
              <a:ext uri="{FF2B5EF4-FFF2-40B4-BE49-F238E27FC236}">
                <a16:creationId xmlns:a16="http://schemas.microsoft.com/office/drawing/2014/main" id="{7B09AEF5-7994-9240-8B80-54873821A70E}"/>
              </a:ext>
            </a:extLst>
          </p:cNvPr>
          <p:cNvSpPr>
            <a:spLocks noGrp="1"/>
          </p:cNvSpPr>
          <p:nvPr>
            <p:ph idx="1"/>
          </p:nvPr>
        </p:nvSpPr>
        <p:spPr/>
        <p:txBody>
          <a:bodyPr/>
          <a:lstStyle/>
          <a:p>
            <a:r>
              <a:rPr lang="en-US" dirty="0"/>
              <a:t>As per, State of New Jersey Domestic Violence Policy for Public Employers requires each Public employer to adopt a uniform domestic violence policy. </a:t>
            </a:r>
          </a:p>
          <a:p>
            <a:r>
              <a:rPr lang="en-US" dirty="0"/>
              <a:t>The purpose of this policy is also to encourage employees who are victims of domestic violence, and those impacted by domestic violence, to seek assistance from their human resources officers and provide a standard for human resources officers to follow when responding to employees.</a:t>
            </a:r>
          </a:p>
          <a:p>
            <a:r>
              <a:rPr lang="en-US" dirty="0"/>
              <a:t>We reviewed this new policy last year, but just be mindful that you must follow this policy. </a:t>
            </a:r>
          </a:p>
          <a:p>
            <a:endParaRPr lang="en-US" dirty="0"/>
          </a:p>
        </p:txBody>
      </p:sp>
    </p:spTree>
    <p:extLst>
      <p:ext uri="{BB962C8B-B14F-4D97-AF65-F5344CB8AC3E}">
        <p14:creationId xmlns:p14="http://schemas.microsoft.com/office/powerpoint/2010/main" val="3763121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8C41-415F-784F-A211-6552F532AC0B}"/>
              </a:ext>
            </a:extLst>
          </p:cNvPr>
          <p:cNvSpPr>
            <a:spLocks noGrp="1"/>
          </p:cNvSpPr>
          <p:nvPr>
            <p:ph type="title"/>
          </p:nvPr>
        </p:nvSpPr>
        <p:spPr>
          <a:xfrm>
            <a:off x="895350" y="314233"/>
            <a:ext cx="7543800" cy="981168"/>
          </a:xfrm>
        </p:spPr>
        <p:txBody>
          <a:bodyPr/>
          <a:lstStyle/>
          <a:p>
            <a:r>
              <a:rPr lang="en-US" dirty="0"/>
              <a:t>At Freehold Twp.</a:t>
            </a:r>
          </a:p>
        </p:txBody>
      </p:sp>
      <p:sp>
        <p:nvSpPr>
          <p:cNvPr id="3" name="Content Placeholder 2">
            <a:extLst>
              <a:ext uri="{FF2B5EF4-FFF2-40B4-BE49-F238E27FC236}">
                <a16:creationId xmlns:a16="http://schemas.microsoft.com/office/drawing/2014/main" id="{AC41C954-B04C-CA4E-A460-C33ECEF7E187}"/>
              </a:ext>
            </a:extLst>
          </p:cNvPr>
          <p:cNvSpPr>
            <a:spLocks noGrp="1"/>
          </p:cNvSpPr>
          <p:nvPr>
            <p:ph idx="1"/>
          </p:nvPr>
        </p:nvSpPr>
        <p:spPr>
          <a:xfrm>
            <a:off x="895350" y="1736725"/>
            <a:ext cx="7543800" cy="4022725"/>
          </a:xfrm>
        </p:spPr>
        <p:txBody>
          <a:bodyPr/>
          <a:lstStyle/>
          <a:p>
            <a:r>
              <a:rPr lang="en-US" dirty="0"/>
              <a:t>The Township of Freehold hereby designates the following employees as the Primary HRO and Secondary HRO, to assist employees who are victims of domestic violence.  </a:t>
            </a:r>
          </a:p>
          <a:p>
            <a:r>
              <a:rPr lang="en-US" b="1" dirty="0"/>
              <a:t>Primary HRO:  Cheryl Horne</a:t>
            </a:r>
            <a:endParaRPr lang="en-US" dirty="0"/>
          </a:p>
          <a:p>
            <a:r>
              <a:rPr lang="en-US" b="1" dirty="0"/>
              <a:t> &amp;</a:t>
            </a:r>
            <a:endParaRPr lang="en-US" dirty="0"/>
          </a:p>
          <a:p>
            <a:r>
              <a:rPr lang="en-US" b="1" dirty="0"/>
              <a:t>Secondary HRO: Melissa Koenig</a:t>
            </a:r>
          </a:p>
          <a:p>
            <a:r>
              <a:rPr lang="en-US" dirty="0"/>
              <a:t>Managers and supervisors are often aware of circumstances involving an employee who is experiencing domestic violence. Managers and supervisors are required to refer any employee who is experiencing domestic violence or who report witnessing domestic violence to the designated HRO. Managers and supervisors must maintain confidentiality, to the extent possible, and be sensitive, compassionate, and respectful to the needs of persons who are victims of domestic violence. </a:t>
            </a:r>
          </a:p>
          <a:p>
            <a:endParaRPr lang="en-US" dirty="0"/>
          </a:p>
          <a:p>
            <a:endParaRPr lang="en-US" dirty="0"/>
          </a:p>
        </p:txBody>
      </p:sp>
    </p:spTree>
    <p:extLst>
      <p:ext uri="{BB962C8B-B14F-4D97-AF65-F5344CB8AC3E}">
        <p14:creationId xmlns:p14="http://schemas.microsoft.com/office/powerpoint/2010/main" val="2380638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C65B-28C7-3E46-BDA5-A98FC88FB4F9}"/>
              </a:ext>
            </a:extLst>
          </p:cNvPr>
          <p:cNvSpPr>
            <a:spLocks noGrp="1"/>
          </p:cNvSpPr>
          <p:nvPr>
            <p:ph type="title"/>
          </p:nvPr>
        </p:nvSpPr>
        <p:spPr/>
        <p:txBody>
          <a:bodyPr/>
          <a:lstStyle/>
          <a:p>
            <a:r>
              <a:rPr lang="en-US" dirty="0"/>
              <a:t>Protection of Minors Policy</a:t>
            </a:r>
          </a:p>
        </p:txBody>
      </p:sp>
      <p:sp>
        <p:nvSpPr>
          <p:cNvPr id="3" name="Content Placeholder 2">
            <a:extLst>
              <a:ext uri="{FF2B5EF4-FFF2-40B4-BE49-F238E27FC236}">
                <a16:creationId xmlns:a16="http://schemas.microsoft.com/office/drawing/2014/main" id="{D6F7FBB6-E202-0247-BB0F-AB75E497E698}"/>
              </a:ext>
            </a:extLst>
          </p:cNvPr>
          <p:cNvSpPr>
            <a:spLocks noGrp="1"/>
          </p:cNvSpPr>
          <p:nvPr>
            <p:ph idx="1"/>
          </p:nvPr>
        </p:nvSpPr>
        <p:spPr/>
        <p:txBody>
          <a:bodyPr/>
          <a:lstStyle/>
          <a:p>
            <a:r>
              <a:rPr lang="en-US" dirty="0"/>
              <a:t>The purpose of the Protection of Minors policy is to provide guidelines for appropriate protection and supervision of minors participating in Freehold Township sponsored programs, or in programs operated by outside entities that are held in Township facilities.</a:t>
            </a:r>
          </a:p>
          <a:p>
            <a:r>
              <a:rPr lang="en-US" dirty="0"/>
              <a:t>This was implemented at Freehold Township. </a:t>
            </a:r>
          </a:p>
          <a:p>
            <a:r>
              <a:rPr lang="en-US" dirty="0"/>
              <a:t>The policy provides education and procedure. </a:t>
            </a:r>
          </a:p>
          <a:p>
            <a:r>
              <a:rPr lang="en-US" dirty="0"/>
              <a:t>Minors are vulnerable – they need our protection.</a:t>
            </a:r>
          </a:p>
        </p:txBody>
      </p:sp>
    </p:spTree>
    <p:extLst>
      <p:ext uri="{BB962C8B-B14F-4D97-AF65-F5344CB8AC3E}">
        <p14:creationId xmlns:p14="http://schemas.microsoft.com/office/powerpoint/2010/main" val="2809505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Federal vs. State law</a:t>
            </a:r>
          </a:p>
        </p:txBody>
      </p:sp>
      <p:sp>
        <p:nvSpPr>
          <p:cNvPr id="3" name="Content Placeholder 2"/>
          <p:cNvSpPr>
            <a:spLocks noGrp="1"/>
          </p:cNvSpPr>
          <p:nvPr>
            <p:ph idx="1"/>
          </p:nvPr>
        </p:nvSpPr>
        <p:spPr>
          <a:xfrm>
            <a:off x="895350" y="1981200"/>
            <a:ext cx="7543800" cy="4022725"/>
          </a:xfrm>
        </p:spPr>
        <p:txBody>
          <a:bodyPr>
            <a:noAutofit/>
          </a:bodyPr>
          <a:lstStyle/>
          <a:p>
            <a:pPr marL="457200" indent="-285750">
              <a:spcAft>
                <a:spcPts val="1200"/>
              </a:spcAft>
              <a:buFont typeface="Wingdings" panose="05000000000000000000" pitchFamily="2" charset="2"/>
              <a:buChar char="§"/>
            </a:pPr>
            <a:r>
              <a:rPr lang="en-US" sz="3600" b="1" dirty="0">
                <a:solidFill>
                  <a:srgbClr val="79232E"/>
                </a:solidFill>
              </a:rPr>
              <a:t>Federal Law</a:t>
            </a:r>
            <a:r>
              <a:rPr lang="en-US" sz="3600" dirty="0">
                <a:solidFill>
                  <a:srgbClr val="79232E"/>
                </a:solidFill>
              </a:rPr>
              <a:t> </a:t>
            </a:r>
            <a:r>
              <a:rPr lang="en-US" sz="3600" dirty="0"/>
              <a:t>– applies to all 50 states</a:t>
            </a:r>
          </a:p>
          <a:p>
            <a:pPr marL="457200" indent="-285750">
              <a:spcAft>
                <a:spcPts val="1200"/>
              </a:spcAft>
              <a:buFont typeface="Wingdings" panose="05000000000000000000" pitchFamily="2" charset="2"/>
              <a:buChar char="§"/>
            </a:pPr>
            <a:r>
              <a:rPr lang="en-US" sz="3600" b="1" dirty="0">
                <a:solidFill>
                  <a:srgbClr val="79232E"/>
                </a:solidFill>
              </a:rPr>
              <a:t>State Law </a:t>
            </a:r>
            <a:r>
              <a:rPr lang="en-US" sz="3600" dirty="0"/>
              <a:t>– applies only in your state: New Jersey State Law</a:t>
            </a:r>
          </a:p>
          <a:p>
            <a:pPr marL="457200" indent="-285750">
              <a:buFont typeface="Wingdings" panose="05000000000000000000" pitchFamily="2" charset="2"/>
              <a:buChar char="§"/>
            </a:pPr>
            <a:r>
              <a:rPr lang="en-US" sz="3600" dirty="0"/>
              <a:t>Also can have </a:t>
            </a:r>
            <a:r>
              <a:rPr lang="en-US" sz="3600" b="1" dirty="0">
                <a:solidFill>
                  <a:srgbClr val="79232E"/>
                </a:solidFill>
              </a:rPr>
              <a:t>City/Municipal </a:t>
            </a:r>
            <a:r>
              <a:rPr lang="en-US" sz="3600" dirty="0"/>
              <a:t>Laws- Like those in Freehold Township</a:t>
            </a:r>
          </a:p>
        </p:txBody>
      </p:sp>
    </p:spTree>
    <p:extLst>
      <p:ext uri="{BB962C8B-B14F-4D97-AF65-F5344CB8AC3E}">
        <p14:creationId xmlns:p14="http://schemas.microsoft.com/office/powerpoint/2010/main" val="1012028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Title 7 (Federal Law)</a:t>
            </a:r>
          </a:p>
        </p:txBody>
      </p:sp>
      <p:sp>
        <p:nvSpPr>
          <p:cNvPr id="3" name="Content Placeholder 2"/>
          <p:cNvSpPr>
            <a:spLocks noGrp="1"/>
          </p:cNvSpPr>
          <p:nvPr>
            <p:ph idx="1"/>
          </p:nvPr>
        </p:nvSpPr>
        <p:spPr>
          <a:xfrm>
            <a:off x="457200" y="1905000"/>
            <a:ext cx="8010525" cy="3887917"/>
          </a:xfrm>
        </p:spPr>
        <p:txBody>
          <a:bodyPr>
            <a:normAutofit fontScale="92500" lnSpcReduction="10000"/>
          </a:bodyPr>
          <a:lstStyle/>
          <a:p>
            <a:pPr marL="0" indent="0" algn="ctr">
              <a:spcAft>
                <a:spcPts val="1200"/>
              </a:spcAft>
              <a:buNone/>
            </a:pPr>
            <a:r>
              <a:rPr lang="en-US" sz="3600" dirty="0"/>
              <a:t>Discrimination or Harassment by employers based on race, color, religion, sex (Gender/ Gender ID/ Gender expression/ transgender / Sexual Orientation), or national origin (5) = Illegal.</a:t>
            </a:r>
          </a:p>
          <a:p>
            <a:pPr marL="0" indent="0" algn="ctr">
              <a:buNone/>
            </a:pPr>
            <a:r>
              <a:rPr lang="en-US" sz="3600" dirty="0">
                <a:solidFill>
                  <a:srgbClr val="FF0000"/>
                </a:solidFill>
              </a:rPr>
              <a:t>*Sexual Harassment = Discrimination</a:t>
            </a:r>
          </a:p>
          <a:p>
            <a:pPr marL="0" indent="0" algn="ctr">
              <a:buNone/>
            </a:pPr>
            <a:r>
              <a:rPr lang="en-US" sz="3600" dirty="0">
                <a:solidFill>
                  <a:srgbClr val="FF0000"/>
                </a:solidFill>
              </a:rPr>
              <a:t>June of 2020 –it all changed nationally- The BOSTOCK cases</a:t>
            </a:r>
          </a:p>
          <a:p>
            <a:pPr marL="0" indent="0" algn="ctr">
              <a:buNone/>
            </a:pPr>
            <a:endParaRPr lang="en-US" dirty="0">
              <a:solidFill>
                <a:srgbClr val="FF0000"/>
              </a:solidFill>
            </a:endParaRPr>
          </a:p>
          <a:p>
            <a:endParaRPr lang="en-US" dirty="0"/>
          </a:p>
        </p:txBody>
      </p:sp>
    </p:spTree>
    <p:extLst>
      <p:ext uri="{BB962C8B-B14F-4D97-AF65-F5344CB8AC3E}">
        <p14:creationId xmlns:p14="http://schemas.microsoft.com/office/powerpoint/2010/main" val="2570391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tx1"/>
                </a:solidFill>
              </a:rPr>
              <a:t>Federally Protected in </a:t>
            </a:r>
            <a:br>
              <a:rPr lang="en-US" sz="4400" dirty="0">
                <a:solidFill>
                  <a:schemeClr val="tx1"/>
                </a:solidFill>
              </a:rPr>
            </a:br>
            <a:r>
              <a:rPr lang="en-US" sz="4400" dirty="0">
                <a:solidFill>
                  <a:schemeClr val="tx1"/>
                </a:solidFill>
              </a:rPr>
              <a:t>all 50 States</a:t>
            </a:r>
          </a:p>
        </p:txBody>
      </p:sp>
      <p:sp>
        <p:nvSpPr>
          <p:cNvPr id="3" name="Content Placeholder 2"/>
          <p:cNvSpPr>
            <a:spLocks noGrp="1"/>
          </p:cNvSpPr>
          <p:nvPr>
            <p:ph idx="1"/>
          </p:nvPr>
        </p:nvSpPr>
        <p:spPr>
          <a:xfrm>
            <a:off x="876300" y="1853637"/>
            <a:ext cx="7962900" cy="4223313"/>
          </a:xfrm>
        </p:spPr>
        <p:txBody>
          <a:bodyPr>
            <a:normAutofit/>
          </a:bodyPr>
          <a:lstStyle/>
          <a:p>
            <a:pPr marL="0" lvl="0" indent="0">
              <a:buNone/>
            </a:pPr>
            <a:r>
              <a:rPr lang="en-US" sz="2800" u="sng" dirty="0">
                <a:solidFill>
                  <a:srgbClr val="79232E"/>
                </a:solidFill>
              </a:rPr>
              <a:t>Title 7: </a:t>
            </a:r>
          </a:p>
          <a:p>
            <a:pPr marL="347663" lvl="0" indent="0">
              <a:buNone/>
            </a:pPr>
            <a:r>
              <a:rPr lang="en-US" sz="2800" dirty="0">
                <a:solidFill>
                  <a:schemeClr val="tx1"/>
                </a:solidFill>
              </a:rPr>
              <a:t>Race/ Color / National Origin / Ancestry Religion / Sex / Gender / Creed /</a:t>
            </a:r>
            <a:r>
              <a:rPr lang="en-US" sz="2800" dirty="0"/>
              <a:t> Gender/ Gender ID/ Gender expression/ transgender / Sexual Orientation</a:t>
            </a:r>
            <a:endParaRPr lang="en-US" sz="2800" dirty="0">
              <a:solidFill>
                <a:schemeClr val="tx1"/>
              </a:solidFill>
            </a:endParaRPr>
          </a:p>
          <a:p>
            <a:pPr marL="0" lvl="0" indent="0">
              <a:buNone/>
            </a:pPr>
            <a:r>
              <a:rPr lang="en-US" sz="2800" u="sng" dirty="0">
                <a:solidFill>
                  <a:srgbClr val="79232E"/>
                </a:solidFill>
              </a:rPr>
              <a:t>Other Laws: </a:t>
            </a:r>
          </a:p>
          <a:p>
            <a:pPr marL="347663" lvl="0" indent="0">
              <a:buNone/>
            </a:pPr>
            <a:r>
              <a:rPr lang="en-US" sz="2800" dirty="0">
                <a:solidFill>
                  <a:schemeClr val="tx1"/>
                </a:solidFill>
              </a:rPr>
              <a:t>Pregnancy (PDA)/ Childbirth conditions (PDA) / Disability (ADA) / Age over 40 Years (ADEA) / Military Status (USERRA) / Genetic Information (GINA) / Equal Pay Act</a:t>
            </a:r>
          </a:p>
        </p:txBody>
      </p:sp>
    </p:spTree>
    <p:extLst>
      <p:ext uri="{BB962C8B-B14F-4D97-AF65-F5344CB8AC3E}">
        <p14:creationId xmlns:p14="http://schemas.microsoft.com/office/powerpoint/2010/main" val="134010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New Jersey Law Against Discrimination</a:t>
            </a:r>
          </a:p>
        </p:txBody>
      </p:sp>
      <p:sp>
        <p:nvSpPr>
          <p:cNvPr id="3" name="Content Placeholder 2"/>
          <p:cNvSpPr>
            <a:spLocks noGrp="1"/>
          </p:cNvSpPr>
          <p:nvPr>
            <p:ph idx="1"/>
          </p:nvPr>
        </p:nvSpPr>
        <p:spPr>
          <a:xfrm>
            <a:off x="1097280" y="2084294"/>
            <a:ext cx="6949440" cy="4087906"/>
          </a:xfrm>
        </p:spPr>
        <p:txBody>
          <a:bodyPr>
            <a:normAutofit/>
          </a:bodyPr>
          <a:lstStyle/>
          <a:p>
            <a:pPr marL="628650" indent="-285750">
              <a:buFont typeface="Wingdings" panose="05000000000000000000" pitchFamily="2" charset="2"/>
              <a:buChar char="§"/>
            </a:pPr>
            <a:r>
              <a:rPr lang="en-US" sz="3400" dirty="0"/>
              <a:t>The </a:t>
            </a:r>
            <a:r>
              <a:rPr lang="en-US" sz="3400" dirty="0">
                <a:solidFill>
                  <a:srgbClr val="79232E"/>
                </a:solidFill>
              </a:rPr>
              <a:t>New Jersey Law Against Discrimination </a:t>
            </a:r>
            <a:r>
              <a:rPr lang="en-US" sz="3400" dirty="0"/>
              <a:t>(“LAD”) prohibits employers from discriminating on the basis of several enumerated protected categories = </a:t>
            </a:r>
            <a:r>
              <a:rPr lang="en-US" sz="3400" u="sng" dirty="0"/>
              <a:t>Protected</a:t>
            </a:r>
            <a:r>
              <a:rPr lang="en-US" sz="3400" dirty="0"/>
              <a:t> </a:t>
            </a:r>
            <a:r>
              <a:rPr lang="en-US" sz="3400" u="sng" dirty="0"/>
              <a:t>Classes</a:t>
            </a:r>
          </a:p>
          <a:p>
            <a:pPr marL="628650" indent="-285750">
              <a:buFont typeface="Wingdings" panose="05000000000000000000" pitchFamily="2" charset="2"/>
              <a:buChar char="§"/>
            </a:pPr>
            <a:r>
              <a:rPr lang="en-US" sz="3400" dirty="0"/>
              <a:t>NJ LAD provides broader protection than Federal Law.</a:t>
            </a:r>
          </a:p>
          <a:p>
            <a:endParaRPr lang="en-US" dirty="0"/>
          </a:p>
        </p:txBody>
      </p:sp>
    </p:spTree>
    <p:extLst>
      <p:ext uri="{BB962C8B-B14F-4D97-AF65-F5344CB8AC3E}">
        <p14:creationId xmlns:p14="http://schemas.microsoft.com/office/powerpoint/2010/main" val="3543717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tx1"/>
                </a:solidFill>
              </a:rPr>
              <a:t>What Are The NJ </a:t>
            </a:r>
            <a:br>
              <a:rPr lang="en-US" sz="4400" dirty="0">
                <a:solidFill>
                  <a:schemeClr val="tx1"/>
                </a:solidFill>
              </a:rPr>
            </a:br>
            <a:r>
              <a:rPr lang="en-US" sz="4400" dirty="0">
                <a:solidFill>
                  <a:schemeClr val="tx1"/>
                </a:solidFill>
              </a:rPr>
              <a:t>Protected Characteristics?</a:t>
            </a:r>
          </a:p>
        </p:txBody>
      </p:sp>
      <p:sp>
        <p:nvSpPr>
          <p:cNvPr id="3" name="Content Placeholder 2"/>
          <p:cNvSpPr>
            <a:spLocks noGrp="1"/>
          </p:cNvSpPr>
          <p:nvPr>
            <p:ph idx="1"/>
          </p:nvPr>
        </p:nvSpPr>
        <p:spPr>
          <a:xfrm>
            <a:off x="533400" y="1905117"/>
            <a:ext cx="7693025" cy="4267084"/>
          </a:xfrm>
        </p:spPr>
        <p:txBody>
          <a:bodyPr>
            <a:normAutofit lnSpcReduction="10000"/>
          </a:bodyPr>
          <a:lstStyle/>
          <a:p>
            <a:pPr marL="1389062" indent="-685800">
              <a:buFont typeface="Wingdings" panose="05000000000000000000" pitchFamily="2" charset="2"/>
              <a:buChar char="ü"/>
            </a:pPr>
            <a:r>
              <a:rPr lang="en-US" sz="2400" dirty="0"/>
              <a:t>Race</a:t>
            </a:r>
          </a:p>
          <a:p>
            <a:pPr marL="1389062" indent="-685800">
              <a:buFont typeface="Wingdings" panose="05000000000000000000" pitchFamily="2" charset="2"/>
              <a:buChar char="ü"/>
            </a:pPr>
            <a:r>
              <a:rPr lang="en-US" sz="2400" dirty="0"/>
              <a:t>Creed</a:t>
            </a:r>
          </a:p>
          <a:p>
            <a:pPr marL="1389062" indent="-685800">
              <a:buFont typeface="Wingdings" panose="05000000000000000000" pitchFamily="2" charset="2"/>
              <a:buChar char="ü"/>
            </a:pPr>
            <a:r>
              <a:rPr lang="en-US" sz="2400" dirty="0"/>
              <a:t>Color</a:t>
            </a:r>
          </a:p>
          <a:p>
            <a:pPr marL="1389062" indent="-685800">
              <a:buFont typeface="Wingdings" panose="05000000000000000000" pitchFamily="2" charset="2"/>
              <a:buChar char="ü"/>
            </a:pPr>
            <a:r>
              <a:rPr lang="en-US" sz="2400" dirty="0"/>
              <a:t>Religion (Reasonable accommodation)</a:t>
            </a:r>
          </a:p>
          <a:p>
            <a:pPr marL="1389062" indent="-685800">
              <a:buFont typeface="Wingdings" panose="05000000000000000000" pitchFamily="2" charset="2"/>
              <a:buChar char="ü"/>
            </a:pPr>
            <a:r>
              <a:rPr lang="en-US" sz="2400" dirty="0"/>
              <a:t>Age (over and under 40 years &amp; 40 years)</a:t>
            </a:r>
          </a:p>
          <a:p>
            <a:pPr marL="1389062" indent="-685800">
              <a:buFont typeface="Wingdings" panose="05000000000000000000" pitchFamily="2" charset="2"/>
              <a:buChar char="ü"/>
            </a:pPr>
            <a:r>
              <a:rPr lang="en-US" sz="2400" dirty="0"/>
              <a:t>National Origin / Nationality/ Ancestry</a:t>
            </a:r>
          </a:p>
          <a:p>
            <a:pPr marL="1389062" indent="-685800">
              <a:buFont typeface="Wingdings" panose="05000000000000000000" pitchFamily="2" charset="2"/>
              <a:buChar char="ü"/>
            </a:pPr>
            <a:r>
              <a:rPr lang="en-US" sz="2400" dirty="0"/>
              <a:t>Domestic Violence Victim / Sexual Assault Victim Status</a:t>
            </a:r>
          </a:p>
          <a:p>
            <a:pPr marL="1389062" indent="-685800">
              <a:buFont typeface="Wingdings" panose="05000000000000000000" pitchFamily="2" charset="2"/>
              <a:buChar char="ü"/>
            </a:pPr>
            <a:r>
              <a:rPr lang="en-US" sz="2400" dirty="0"/>
              <a:t>Sex / Gender/ Pregnancy / Gender Identity</a:t>
            </a:r>
          </a:p>
          <a:p>
            <a:pPr marL="465138" indent="-465138"/>
            <a:endParaRPr lang="en-US" dirty="0"/>
          </a:p>
        </p:txBody>
      </p:sp>
    </p:spTree>
    <p:extLst>
      <p:ext uri="{BB962C8B-B14F-4D97-AF65-F5344CB8AC3E}">
        <p14:creationId xmlns:p14="http://schemas.microsoft.com/office/powerpoint/2010/main" val="3038740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rPr>
              <a:t>Protected Classes </a:t>
            </a:r>
            <a:r>
              <a:rPr lang="en-US" sz="2800" dirty="0">
                <a:solidFill>
                  <a:schemeClr val="tx1"/>
                </a:solidFill>
              </a:rPr>
              <a:t>(continued)</a:t>
            </a:r>
          </a:p>
        </p:txBody>
      </p:sp>
      <p:sp>
        <p:nvSpPr>
          <p:cNvPr id="3" name="Content Placeholder 2"/>
          <p:cNvSpPr>
            <a:spLocks noGrp="1"/>
          </p:cNvSpPr>
          <p:nvPr>
            <p:ph idx="1"/>
          </p:nvPr>
        </p:nvSpPr>
        <p:spPr>
          <a:xfrm>
            <a:off x="381000" y="1981200"/>
            <a:ext cx="8340725" cy="4058676"/>
          </a:xfrm>
        </p:spPr>
        <p:txBody>
          <a:bodyPr>
            <a:normAutofit fontScale="25000" lnSpcReduction="20000"/>
          </a:bodyPr>
          <a:lstStyle/>
          <a:p>
            <a:pPr marL="1389062" indent="-685800">
              <a:lnSpc>
                <a:spcPct val="110000"/>
              </a:lnSpc>
              <a:buFont typeface="Wingdings" panose="05000000000000000000" pitchFamily="2" charset="2"/>
              <a:buChar char="ü"/>
            </a:pPr>
            <a:r>
              <a:rPr lang="en-US" sz="11200" dirty="0"/>
              <a:t>Marital / Civil Union / Family Status</a:t>
            </a:r>
          </a:p>
          <a:p>
            <a:pPr marL="1389062" indent="-685800">
              <a:lnSpc>
                <a:spcPct val="110000"/>
              </a:lnSpc>
              <a:buFont typeface="Wingdings" panose="05000000000000000000" pitchFamily="2" charset="2"/>
              <a:buChar char="ü"/>
            </a:pPr>
            <a:r>
              <a:rPr lang="en-US" sz="11200" dirty="0"/>
              <a:t>Sexual Orientation </a:t>
            </a:r>
          </a:p>
          <a:p>
            <a:pPr marL="1389062" indent="-685800">
              <a:lnSpc>
                <a:spcPct val="110000"/>
              </a:lnSpc>
              <a:buFont typeface="Wingdings" panose="05000000000000000000" pitchFamily="2" charset="2"/>
              <a:buChar char="ü"/>
            </a:pPr>
            <a:r>
              <a:rPr lang="en-US" sz="11200" dirty="0"/>
              <a:t>Atypical Hereditary Cell / Blood Trait </a:t>
            </a:r>
          </a:p>
          <a:p>
            <a:pPr marL="1389062" indent="-685800">
              <a:lnSpc>
                <a:spcPct val="110000"/>
              </a:lnSpc>
              <a:buFont typeface="Wingdings" panose="05000000000000000000" pitchFamily="2" charset="2"/>
              <a:buChar char="ü"/>
            </a:pPr>
            <a:r>
              <a:rPr lang="en-US" sz="11200" dirty="0"/>
              <a:t>Criminal Background Status</a:t>
            </a:r>
          </a:p>
          <a:p>
            <a:pPr marL="1389062" indent="-685800">
              <a:lnSpc>
                <a:spcPct val="110000"/>
              </a:lnSpc>
              <a:buFont typeface="Wingdings" panose="05000000000000000000" pitchFamily="2" charset="2"/>
              <a:buChar char="ü"/>
            </a:pPr>
            <a:r>
              <a:rPr lang="en-US" sz="11200" dirty="0"/>
              <a:t>Salary History</a:t>
            </a:r>
          </a:p>
          <a:p>
            <a:pPr marL="1389062" indent="-685800">
              <a:lnSpc>
                <a:spcPct val="110000"/>
              </a:lnSpc>
              <a:buFont typeface="Wingdings" panose="05000000000000000000" pitchFamily="2" charset="2"/>
              <a:buChar char="ü"/>
            </a:pPr>
            <a:r>
              <a:rPr lang="en-US" sz="11200" dirty="0"/>
              <a:t>Military Service / Reserve Status</a:t>
            </a:r>
          </a:p>
          <a:p>
            <a:pPr marL="1389062" indent="-685800">
              <a:lnSpc>
                <a:spcPct val="110000"/>
              </a:lnSpc>
              <a:buFont typeface="Wingdings" panose="05000000000000000000" pitchFamily="2" charset="2"/>
              <a:buChar char="ü"/>
            </a:pPr>
            <a:r>
              <a:rPr lang="en-US" sz="11200" dirty="0"/>
              <a:t>Mental or Physical Disability / AIDS and HIV   (REASONABLE ACCOMMODATIONS)</a:t>
            </a:r>
          </a:p>
          <a:p>
            <a:endParaRPr lang="en-US" dirty="0"/>
          </a:p>
        </p:txBody>
      </p:sp>
    </p:spTree>
    <p:extLst>
      <p:ext uri="{BB962C8B-B14F-4D97-AF65-F5344CB8AC3E}">
        <p14:creationId xmlns:p14="http://schemas.microsoft.com/office/powerpoint/2010/main" val="1943896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9744"/>
            <a:ext cx="8153400" cy="1143000"/>
          </a:xfrm>
        </p:spPr>
        <p:txBody>
          <a:bodyPr>
            <a:noAutofit/>
          </a:bodyPr>
          <a:lstStyle/>
          <a:p>
            <a:r>
              <a:rPr lang="en-US" sz="4400" dirty="0"/>
              <a:t>FEDERAL AND </a:t>
            </a:r>
            <a:br>
              <a:rPr lang="en-US" sz="4400" dirty="0"/>
            </a:br>
            <a:r>
              <a:rPr lang="en-US" sz="4400" dirty="0"/>
              <a:t>STATE AGENCIES </a:t>
            </a:r>
          </a:p>
        </p:txBody>
      </p:sp>
      <p:sp>
        <p:nvSpPr>
          <p:cNvPr id="3" name="Content Placeholder 2"/>
          <p:cNvSpPr>
            <a:spLocks noGrp="1"/>
          </p:cNvSpPr>
          <p:nvPr>
            <p:ph idx="1"/>
          </p:nvPr>
        </p:nvSpPr>
        <p:spPr>
          <a:xfrm>
            <a:off x="838200" y="2362200"/>
            <a:ext cx="8305800" cy="3724275"/>
          </a:xfrm>
        </p:spPr>
        <p:txBody>
          <a:bodyPr>
            <a:noAutofit/>
          </a:bodyPr>
          <a:lstStyle/>
          <a:p>
            <a:pPr marL="285750" indent="-285750">
              <a:buFont typeface="Wingdings" panose="05000000000000000000" pitchFamily="2" charset="2"/>
              <a:buChar char="§"/>
            </a:pPr>
            <a:r>
              <a:rPr lang="en-US" sz="4000" dirty="0">
                <a:solidFill>
                  <a:schemeClr val="tx1"/>
                </a:solidFill>
              </a:rPr>
              <a:t>US EQUAL EMPLOYMENT     OPPORTUNITY COMMISSION</a:t>
            </a:r>
          </a:p>
          <a:p>
            <a:pPr>
              <a:buFont typeface="Wingdings" panose="05000000000000000000" pitchFamily="2" charset="2"/>
              <a:buChar char="§"/>
            </a:pPr>
            <a:r>
              <a:rPr lang="en-US" sz="4000" dirty="0">
                <a:solidFill>
                  <a:schemeClr val="tx1"/>
                </a:solidFill>
              </a:rPr>
              <a:t> NJ CIVIL RIGHTS COMMISSION</a:t>
            </a:r>
            <a:r>
              <a:rPr lang="en-US" sz="4400" dirty="0"/>
              <a:t>  </a:t>
            </a:r>
          </a:p>
        </p:txBody>
      </p:sp>
    </p:spTree>
    <p:extLst>
      <p:ext uri="{BB962C8B-B14F-4D97-AF65-F5344CB8AC3E}">
        <p14:creationId xmlns:p14="http://schemas.microsoft.com/office/powerpoint/2010/main" val="346943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0939"/>
            <a:ext cx="8624002" cy="1604192"/>
          </a:xfrm>
        </p:spPr>
        <p:txBody>
          <a:bodyPr/>
          <a:lstStyle/>
          <a:p>
            <a:r>
              <a:rPr lang="en-US" sz="3600" dirty="0">
                <a:solidFill>
                  <a:schemeClr val="tx1"/>
                </a:solidFill>
              </a:rPr>
              <a:t>Common Themes for Harassment </a:t>
            </a:r>
            <a:br>
              <a:rPr lang="en-US" sz="3600" dirty="0">
                <a:solidFill>
                  <a:schemeClr val="tx1"/>
                </a:solidFill>
              </a:rPr>
            </a:br>
            <a:r>
              <a:rPr lang="en-US" sz="3600" dirty="0">
                <a:solidFill>
                  <a:schemeClr val="tx1"/>
                </a:solidFill>
              </a:rPr>
              <a:t>and Discrimination Prevention--</a:t>
            </a:r>
            <a:r>
              <a:rPr lang="en-US" sz="3200" dirty="0">
                <a:solidFill>
                  <a:schemeClr val="tx1"/>
                </a:solidFill>
              </a:rPr>
              <a:t> </a:t>
            </a:r>
          </a:p>
        </p:txBody>
      </p:sp>
      <p:sp>
        <p:nvSpPr>
          <p:cNvPr id="3" name="Content Placeholder 2"/>
          <p:cNvSpPr>
            <a:spLocks noGrp="1"/>
          </p:cNvSpPr>
          <p:nvPr>
            <p:ph idx="1"/>
          </p:nvPr>
        </p:nvSpPr>
        <p:spPr>
          <a:xfrm>
            <a:off x="838199" y="2209800"/>
            <a:ext cx="7693025" cy="3200399"/>
          </a:xfrm>
        </p:spPr>
        <p:txBody>
          <a:bodyPr>
            <a:normAutofit fontScale="25000" lnSpcReduction="20000"/>
          </a:bodyPr>
          <a:lstStyle/>
          <a:p>
            <a:pPr marL="685800" indent="-685800">
              <a:buFont typeface="Wingdings" panose="05000000000000000000" pitchFamily="2" charset="2"/>
              <a:buChar char="Ø"/>
            </a:pPr>
            <a:r>
              <a:rPr lang="en-US" sz="12300" dirty="0"/>
              <a:t>RESPECT!</a:t>
            </a:r>
          </a:p>
          <a:p>
            <a:pPr marL="685800" indent="-685800">
              <a:buFont typeface="Wingdings" panose="05000000000000000000" pitchFamily="2" charset="2"/>
              <a:buChar char="Ø"/>
            </a:pPr>
            <a:r>
              <a:rPr lang="en-US" sz="12300" dirty="0"/>
              <a:t>PROFESSIONALISM!</a:t>
            </a:r>
          </a:p>
          <a:p>
            <a:pPr marL="685800" indent="-685800">
              <a:buFont typeface="Wingdings" panose="05000000000000000000" pitchFamily="2" charset="2"/>
              <a:buChar char="Ø"/>
            </a:pPr>
            <a:r>
              <a:rPr lang="en-US" sz="12300" dirty="0"/>
              <a:t>ACCOUNTABILITY! </a:t>
            </a:r>
          </a:p>
          <a:p>
            <a:pPr marL="685800" indent="-685800">
              <a:buFont typeface="Wingdings" panose="05000000000000000000" pitchFamily="2" charset="2"/>
              <a:buChar char="Ø"/>
            </a:pPr>
            <a:r>
              <a:rPr lang="en-US" sz="12300" dirty="0"/>
              <a:t>IT STARTS WITH YOU!</a:t>
            </a:r>
          </a:p>
          <a:p>
            <a:pPr marL="685800" indent="-685800">
              <a:buFont typeface="Wingdings" panose="05000000000000000000" pitchFamily="2" charset="2"/>
              <a:buChar char="Ø"/>
            </a:pPr>
            <a:r>
              <a:rPr lang="en-US" sz="12300" dirty="0"/>
              <a:t>YOU’LL HAVE THE KNOWLEDGE, YOU’LL HAVE THE TOOLS</a:t>
            </a:r>
          </a:p>
        </p:txBody>
      </p:sp>
    </p:spTree>
    <p:extLst>
      <p:ext uri="{BB962C8B-B14F-4D97-AF65-F5344CB8AC3E}">
        <p14:creationId xmlns:p14="http://schemas.microsoft.com/office/powerpoint/2010/main" val="299824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84200"/>
            <a:ext cx="8229600" cy="1143000"/>
          </a:xfrm>
        </p:spPr>
        <p:txBody>
          <a:bodyPr>
            <a:normAutofit/>
          </a:bodyPr>
          <a:lstStyle/>
          <a:p>
            <a:r>
              <a:rPr lang="en-US" dirty="0"/>
              <a:t>“Protected” by the Law</a:t>
            </a:r>
          </a:p>
        </p:txBody>
      </p:sp>
      <p:sp>
        <p:nvSpPr>
          <p:cNvPr id="3" name="Content Placeholder 2"/>
          <p:cNvSpPr>
            <a:spLocks noGrp="1"/>
          </p:cNvSpPr>
          <p:nvPr>
            <p:ph idx="1"/>
          </p:nvPr>
        </p:nvSpPr>
        <p:spPr>
          <a:xfrm>
            <a:off x="865188" y="1905000"/>
            <a:ext cx="7543800" cy="4022725"/>
          </a:xfrm>
        </p:spPr>
        <p:txBody>
          <a:bodyPr>
            <a:noAutofit/>
          </a:bodyPr>
          <a:lstStyle/>
          <a:p>
            <a:pPr lvl="0">
              <a:spcAft>
                <a:spcPts val="600"/>
              </a:spcAft>
              <a:buFont typeface="Wingdings" panose="05000000000000000000" pitchFamily="2" charset="2"/>
              <a:buChar char="§"/>
            </a:pPr>
            <a:r>
              <a:rPr lang="en-US" sz="4000" dirty="0"/>
              <a:t> Protected Classes</a:t>
            </a:r>
          </a:p>
          <a:p>
            <a:pPr lvl="0">
              <a:spcAft>
                <a:spcPts val="600"/>
              </a:spcAft>
              <a:buFont typeface="Wingdings" panose="05000000000000000000" pitchFamily="2" charset="2"/>
              <a:buChar char="§"/>
            </a:pPr>
            <a:r>
              <a:rPr lang="en-US" sz="4000" dirty="0"/>
              <a:t> Protected Categories</a:t>
            </a:r>
          </a:p>
          <a:p>
            <a:pPr lvl="0">
              <a:spcAft>
                <a:spcPts val="600"/>
              </a:spcAft>
              <a:buFont typeface="Wingdings" panose="05000000000000000000" pitchFamily="2" charset="2"/>
              <a:buChar char="§"/>
            </a:pPr>
            <a:r>
              <a:rPr lang="en-US" sz="4000" dirty="0"/>
              <a:t> Protected Characteristics</a:t>
            </a:r>
          </a:p>
          <a:p>
            <a:pPr lvl="0">
              <a:spcAft>
                <a:spcPts val="600"/>
              </a:spcAft>
              <a:buFont typeface="Wingdings" panose="05000000000000000000" pitchFamily="2" charset="2"/>
              <a:buChar char="§"/>
            </a:pPr>
            <a:r>
              <a:rPr lang="en-US" sz="4000" i="1" dirty="0"/>
              <a:t> Needs Special Protections by Law</a:t>
            </a:r>
            <a:endParaRPr lang="en-US" sz="4000" dirty="0"/>
          </a:p>
        </p:txBody>
      </p:sp>
    </p:spTree>
    <p:extLst>
      <p:ext uri="{BB962C8B-B14F-4D97-AF65-F5344CB8AC3E}">
        <p14:creationId xmlns:p14="http://schemas.microsoft.com/office/powerpoint/2010/main" val="3682626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229600" cy="1143000"/>
          </a:xfrm>
        </p:spPr>
        <p:txBody>
          <a:bodyPr>
            <a:normAutofit/>
          </a:bodyPr>
          <a:lstStyle/>
          <a:p>
            <a:r>
              <a:rPr lang="en-US" sz="4000" dirty="0"/>
              <a:t>What Stages of Employment </a:t>
            </a:r>
            <a:br>
              <a:rPr lang="en-US" sz="4000" dirty="0"/>
            </a:br>
            <a:r>
              <a:rPr lang="en-US" sz="4000" dirty="0"/>
              <a:t>are Covered?</a:t>
            </a:r>
          </a:p>
        </p:txBody>
      </p:sp>
      <p:sp>
        <p:nvSpPr>
          <p:cNvPr id="3" name="Content Placeholder 2"/>
          <p:cNvSpPr>
            <a:spLocks noGrp="1"/>
          </p:cNvSpPr>
          <p:nvPr>
            <p:ph idx="1"/>
          </p:nvPr>
        </p:nvSpPr>
        <p:spPr>
          <a:xfrm>
            <a:off x="304800" y="1828800"/>
            <a:ext cx="8314335" cy="4536206"/>
          </a:xfrm>
        </p:spPr>
        <p:txBody>
          <a:bodyPr>
            <a:normAutofit/>
          </a:bodyPr>
          <a:lstStyle/>
          <a:p>
            <a:pPr marL="1389062" indent="-685800">
              <a:buFont typeface="Wingdings" panose="05000000000000000000" pitchFamily="2" charset="2"/>
              <a:buChar char="ü"/>
            </a:pPr>
            <a:r>
              <a:rPr lang="en-US" sz="2800" dirty="0"/>
              <a:t>Recruitment</a:t>
            </a:r>
          </a:p>
          <a:p>
            <a:pPr marL="1389062" indent="-685800">
              <a:buFont typeface="Wingdings" panose="05000000000000000000" pitchFamily="2" charset="2"/>
              <a:buChar char="ü"/>
            </a:pPr>
            <a:r>
              <a:rPr lang="en-US" sz="2800" dirty="0"/>
              <a:t>Interviewing</a:t>
            </a:r>
          </a:p>
          <a:p>
            <a:pPr marL="1389062" indent="-685800">
              <a:buFont typeface="Wingdings" panose="05000000000000000000" pitchFamily="2" charset="2"/>
              <a:buChar char="ü"/>
            </a:pPr>
            <a:r>
              <a:rPr lang="en-US" sz="2800" dirty="0"/>
              <a:t>Hiring</a:t>
            </a:r>
          </a:p>
          <a:p>
            <a:pPr marL="1389062" indent="-685800">
              <a:buFont typeface="Wingdings" panose="05000000000000000000" pitchFamily="2" charset="2"/>
              <a:buChar char="ü"/>
            </a:pPr>
            <a:r>
              <a:rPr lang="en-US" sz="2800" dirty="0"/>
              <a:t>Promotions</a:t>
            </a:r>
          </a:p>
          <a:p>
            <a:pPr marL="1389062" indent="-685800">
              <a:buFont typeface="Wingdings" panose="05000000000000000000" pitchFamily="2" charset="2"/>
              <a:buChar char="ü"/>
            </a:pPr>
            <a:r>
              <a:rPr lang="en-US" sz="2800" dirty="0"/>
              <a:t>Termination</a:t>
            </a:r>
          </a:p>
          <a:p>
            <a:pPr marL="1389062" indent="-685800">
              <a:buFont typeface="Wingdings" panose="05000000000000000000" pitchFamily="2" charset="2"/>
              <a:buChar char="ü"/>
            </a:pPr>
            <a:r>
              <a:rPr lang="en-US" sz="2800" dirty="0"/>
              <a:t>Compensation</a:t>
            </a:r>
          </a:p>
          <a:p>
            <a:pPr marL="1389062" indent="-685800">
              <a:buFont typeface="Wingdings" panose="05000000000000000000" pitchFamily="2" charset="2"/>
              <a:buChar char="ü"/>
            </a:pPr>
            <a:r>
              <a:rPr lang="en-US" sz="2800" dirty="0"/>
              <a:t>Terms of Compensation	</a:t>
            </a:r>
          </a:p>
          <a:p>
            <a:pPr marL="1389062" indent="-685800">
              <a:buFont typeface="Wingdings" panose="05000000000000000000" pitchFamily="2" charset="2"/>
              <a:buChar char="ü"/>
            </a:pPr>
            <a:r>
              <a:rPr lang="en-US" sz="2800" dirty="0"/>
              <a:t>Conditions of Employment</a:t>
            </a:r>
          </a:p>
          <a:p>
            <a:endParaRPr lang="en-US" dirty="0"/>
          </a:p>
        </p:txBody>
      </p:sp>
    </p:spTree>
    <p:extLst>
      <p:ext uri="{BB962C8B-B14F-4D97-AF65-F5344CB8AC3E}">
        <p14:creationId xmlns:p14="http://schemas.microsoft.com/office/powerpoint/2010/main" val="3357154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Discrimination</a:t>
            </a:r>
          </a:p>
        </p:txBody>
      </p:sp>
      <p:sp>
        <p:nvSpPr>
          <p:cNvPr id="3" name="Content Placeholder 2"/>
          <p:cNvSpPr>
            <a:spLocks noGrp="1"/>
          </p:cNvSpPr>
          <p:nvPr>
            <p:ph idx="1"/>
          </p:nvPr>
        </p:nvSpPr>
        <p:spPr>
          <a:xfrm>
            <a:off x="838200" y="2362200"/>
            <a:ext cx="8001000" cy="3724275"/>
          </a:xfrm>
        </p:spPr>
        <p:txBody>
          <a:bodyPr>
            <a:normAutofit/>
          </a:bodyPr>
          <a:lstStyle/>
          <a:p>
            <a:pPr marL="742950" indent="-742950">
              <a:buFont typeface="+mj-lt"/>
              <a:buAutoNum type="arabicPeriod"/>
            </a:pPr>
            <a:r>
              <a:rPr lang="en-US" sz="4000" dirty="0"/>
              <a:t>Intentional Discrimination</a:t>
            </a:r>
          </a:p>
          <a:p>
            <a:pPr marL="742950" indent="-742950">
              <a:buFont typeface="+mj-lt"/>
              <a:buAutoNum type="arabicPeriod"/>
            </a:pPr>
            <a:r>
              <a:rPr lang="en-US" sz="4000" dirty="0"/>
              <a:t>Adverse Impact Discrimination</a:t>
            </a:r>
          </a:p>
        </p:txBody>
      </p:sp>
    </p:spTree>
    <p:extLst>
      <p:ext uri="{BB962C8B-B14F-4D97-AF65-F5344CB8AC3E}">
        <p14:creationId xmlns:p14="http://schemas.microsoft.com/office/powerpoint/2010/main" val="2832564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Intentional Discrimination?</a:t>
            </a:r>
          </a:p>
        </p:txBody>
      </p:sp>
      <p:sp>
        <p:nvSpPr>
          <p:cNvPr id="3" name="Content Placeholder 2"/>
          <p:cNvSpPr>
            <a:spLocks noGrp="1"/>
          </p:cNvSpPr>
          <p:nvPr>
            <p:ph idx="1"/>
          </p:nvPr>
        </p:nvSpPr>
        <p:spPr>
          <a:xfrm>
            <a:off x="990600" y="2133600"/>
            <a:ext cx="7772400" cy="3724275"/>
          </a:xfrm>
        </p:spPr>
        <p:txBody>
          <a:bodyPr/>
          <a:lstStyle/>
          <a:p>
            <a:pPr marL="0" indent="0">
              <a:spcBef>
                <a:spcPts val="1800"/>
              </a:spcBef>
              <a:buNone/>
            </a:pPr>
            <a:r>
              <a:rPr lang="en-US" sz="3600" u="sng" dirty="0">
                <a:solidFill>
                  <a:srgbClr val="79232E"/>
                </a:solidFill>
              </a:rPr>
              <a:t>Differential Treatment</a:t>
            </a:r>
            <a:r>
              <a:rPr lang="en-US" sz="3600" dirty="0">
                <a:solidFill>
                  <a:srgbClr val="79232E"/>
                </a:solidFill>
              </a:rPr>
              <a:t>: </a:t>
            </a:r>
          </a:p>
          <a:p>
            <a:pPr marL="0" indent="0">
              <a:spcBef>
                <a:spcPts val="1800"/>
              </a:spcBef>
              <a:buNone/>
            </a:pPr>
            <a:r>
              <a:rPr lang="en-US" sz="3600" dirty="0"/>
              <a:t>Treating Someone Differently based upon the Protected Characteristic- Blatant!</a:t>
            </a:r>
            <a:br>
              <a:rPr lang="en-US" sz="3600" dirty="0"/>
            </a:br>
            <a:endParaRPr lang="en-US" sz="3600" dirty="0"/>
          </a:p>
          <a:p>
            <a:pPr marL="0" indent="0">
              <a:spcBef>
                <a:spcPts val="1800"/>
              </a:spcBef>
              <a:buNone/>
            </a:pPr>
            <a:r>
              <a:rPr lang="en-US" sz="3600" dirty="0"/>
              <a:t>Not as common in 2022!</a:t>
            </a:r>
            <a:endParaRPr lang="en-US" dirty="0"/>
          </a:p>
          <a:p>
            <a:pPr marL="0" indent="0">
              <a:buNone/>
            </a:pPr>
            <a:endParaRPr lang="en-US" dirty="0"/>
          </a:p>
        </p:txBody>
      </p:sp>
    </p:spTree>
    <p:extLst>
      <p:ext uri="{BB962C8B-B14F-4D97-AF65-F5344CB8AC3E}">
        <p14:creationId xmlns:p14="http://schemas.microsoft.com/office/powerpoint/2010/main" val="2208441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Adverse Impact?</a:t>
            </a:r>
          </a:p>
        </p:txBody>
      </p:sp>
      <p:sp>
        <p:nvSpPr>
          <p:cNvPr id="3" name="Content Placeholder 2"/>
          <p:cNvSpPr>
            <a:spLocks noGrp="1"/>
          </p:cNvSpPr>
          <p:nvPr>
            <p:ph idx="1"/>
          </p:nvPr>
        </p:nvSpPr>
        <p:spPr>
          <a:xfrm>
            <a:off x="838200" y="1981200"/>
            <a:ext cx="7600950" cy="3724275"/>
          </a:xfrm>
        </p:spPr>
        <p:txBody>
          <a:bodyPr>
            <a:normAutofit/>
          </a:bodyPr>
          <a:lstStyle/>
          <a:p>
            <a:pPr marL="514350" indent="-342900">
              <a:spcAft>
                <a:spcPts val="1200"/>
              </a:spcAft>
              <a:buFont typeface="Wingdings" panose="05000000000000000000" pitchFamily="2" charset="2"/>
              <a:buChar char="Ø"/>
            </a:pPr>
            <a:r>
              <a:rPr lang="en-US" sz="3200" dirty="0"/>
              <a:t>A Neutral Policy or Practice that has Adverse Impact on Protected Groups  based on the way it is implemented- Harder to Prove!</a:t>
            </a:r>
          </a:p>
          <a:p>
            <a:pPr marL="514350" indent="-342900">
              <a:spcAft>
                <a:spcPts val="1200"/>
              </a:spcAft>
              <a:buFont typeface="Wingdings" panose="05000000000000000000" pitchFamily="2" charset="2"/>
              <a:buChar char="Ø"/>
            </a:pPr>
            <a:r>
              <a:rPr lang="en-US" sz="3200" dirty="0">
                <a:solidFill>
                  <a:srgbClr val="FF0000"/>
                </a:solidFill>
              </a:rPr>
              <a:t>Exception BFOQ</a:t>
            </a:r>
            <a:r>
              <a:rPr lang="en-US" sz="3200" dirty="0"/>
              <a:t>: Business Necessity &amp; Related to Job &amp; Needs That Can’t Be Met Another Way (tests)</a:t>
            </a:r>
          </a:p>
        </p:txBody>
      </p:sp>
    </p:spTree>
    <p:extLst>
      <p:ext uri="{BB962C8B-B14F-4D97-AF65-F5344CB8AC3E}">
        <p14:creationId xmlns:p14="http://schemas.microsoft.com/office/powerpoint/2010/main" val="2691706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Definition of </a:t>
            </a:r>
            <a:br>
              <a:rPr lang="en-US" dirty="0">
                <a:solidFill>
                  <a:schemeClr val="tx1"/>
                </a:solidFill>
              </a:rPr>
            </a:br>
            <a:r>
              <a:rPr lang="en-US" dirty="0">
                <a:solidFill>
                  <a:schemeClr val="tx1"/>
                </a:solidFill>
              </a:rPr>
              <a:t>Harassment</a:t>
            </a:r>
          </a:p>
        </p:txBody>
      </p:sp>
      <p:sp>
        <p:nvSpPr>
          <p:cNvPr id="3" name="Content Placeholder 2"/>
          <p:cNvSpPr>
            <a:spLocks noGrp="1"/>
          </p:cNvSpPr>
          <p:nvPr>
            <p:ph idx="1"/>
          </p:nvPr>
        </p:nvSpPr>
        <p:spPr>
          <a:xfrm>
            <a:off x="876300" y="2133600"/>
            <a:ext cx="7543800" cy="4022725"/>
          </a:xfrm>
        </p:spPr>
        <p:txBody>
          <a:bodyPr>
            <a:normAutofit/>
          </a:bodyPr>
          <a:lstStyle/>
          <a:p>
            <a:pPr marL="628650" lvl="3" indent="-628650">
              <a:buFont typeface="Wingdings" panose="05000000000000000000" pitchFamily="2" charset="2"/>
              <a:buChar char="Ø"/>
            </a:pPr>
            <a:r>
              <a:rPr lang="en-US" sz="4000" u="sng" dirty="0">
                <a:solidFill>
                  <a:srgbClr val="79232E"/>
                </a:solidFill>
              </a:rPr>
              <a:t>Baseline Definition:  </a:t>
            </a:r>
            <a:br>
              <a:rPr lang="en-US" sz="4000" u="sng" dirty="0"/>
            </a:br>
            <a:r>
              <a:rPr lang="en-US" sz="4000" dirty="0"/>
              <a:t>Unwanted Treatment done in a discriminatory manner – treating you differently or unfairly. Based on protected class. </a:t>
            </a:r>
          </a:p>
          <a:p>
            <a:pPr>
              <a:buFont typeface="Wingdings" panose="05000000000000000000" pitchFamily="2" charset="2"/>
              <a:buChar char="Ø"/>
            </a:pPr>
            <a:r>
              <a:rPr lang="en-US" sz="4000" b="1" dirty="0"/>
              <a:t>  </a:t>
            </a:r>
            <a:r>
              <a:rPr lang="en-US" sz="4000" dirty="0"/>
              <a:t>Can be Verbal, Visual or Physical. </a:t>
            </a:r>
          </a:p>
        </p:txBody>
      </p:sp>
      <p:sp>
        <p:nvSpPr>
          <p:cNvPr id="4" name="Rectangle 3"/>
          <p:cNvSpPr/>
          <p:nvPr/>
        </p:nvSpPr>
        <p:spPr>
          <a:xfrm>
            <a:off x="2286000" y="-15714716"/>
            <a:ext cx="4572000" cy="9017851"/>
          </a:xfrm>
          <a:prstGeom prst="rect">
            <a:avLst/>
          </a:prstGeom>
        </p:spPr>
        <p:txBody>
          <a:bodyPr>
            <a:spAutoFit/>
          </a:bodyPr>
          <a:lstStyle/>
          <a:p>
            <a:r>
              <a:rPr lang="en-US" sz="800" dirty="0"/>
              <a:t>Q: What is sexual harassment?</a:t>
            </a:r>
            <a:endParaRPr lang="en-US" sz="4800" dirty="0"/>
          </a:p>
          <a:p>
            <a:r>
              <a:rPr lang="en-US" sz="800" dirty="0"/>
              <a:t>illegal?</a:t>
            </a:r>
            <a:endParaRPr lang="en-US" sz="4800" dirty="0"/>
          </a:p>
          <a:p>
            <a:r>
              <a:rPr lang="en-US" sz="800" dirty="0"/>
              <a:t>Q: The law only prohibits sexual harassment by supervisors...Right?</a:t>
            </a:r>
            <a:endParaRPr lang="en-US" sz="4800" dirty="0"/>
          </a:p>
          <a:p>
            <a:r>
              <a:rPr lang="en-US" dirty="0"/>
              <a:t>A</a:t>
            </a:r>
            <a:r>
              <a:rPr lang="en-US" sz="800" dirty="0"/>
              <a:t>Q: Are men protected by sexual harassment laws?</a:t>
            </a:r>
            <a:endParaRPr lang="en-US" sz="4800" dirty="0"/>
          </a:p>
          <a:p>
            <a:r>
              <a:rPr lang="en-US" dirty="0"/>
              <a:t>.</a:t>
            </a:r>
          </a:p>
          <a:p>
            <a:r>
              <a:rPr lang="en-US" sz="800" dirty="0"/>
              <a:t>Q: You are being sexually harassed. What should you do?</a:t>
            </a:r>
            <a:endParaRPr lang="en-US" sz="4800" dirty="0"/>
          </a:p>
          <a:p>
            <a:r>
              <a:rPr lang="en-US" dirty="0"/>
              <a:t>1) First tell the person harassing you to stop. Be direct and firm. Very often this simple step will stop the harassment.</a:t>
            </a:r>
          </a:p>
          <a:p>
            <a:r>
              <a:rPr lang="en-US" dirty="0"/>
              <a:t>2) If simply telling the harasser to stop doesn't work, write a letter describing the situation to the harasser's supervisor. Include specific instances when you were harassed and possible ways to solve the problem (such as having the harasser transferred).</a:t>
            </a:r>
          </a:p>
          <a:p>
            <a:r>
              <a:rPr lang="en-US" dirty="0"/>
              <a:t>3) If reporting the abuse to the harasser's supervisors doesn't work, it may be time to file a complaint.</a:t>
            </a:r>
          </a:p>
          <a:p>
            <a:r>
              <a:rPr lang="en-US" sz="800" dirty="0"/>
              <a:t>Q: How do you file a complaint?</a:t>
            </a:r>
            <a:endParaRPr lang="en-US" sz="4800" dirty="0"/>
          </a:p>
          <a:p>
            <a:r>
              <a:rPr lang="en-US" dirty="0"/>
              <a:t>A: To file a complaint, you must contact either the </a:t>
            </a:r>
            <a:r>
              <a:rPr lang="en-US" dirty="0">
                <a:hlinkClick r:id="rId2"/>
              </a:rPr>
              <a:t>Equal Employment Opportunity Commission (EEOC) or the </a:t>
            </a:r>
            <a:r>
              <a:rPr lang="en-US" dirty="0">
                <a:hlinkClick r:id="rId3"/>
              </a:rPr>
              <a:t>Pennsylvania Human Relations Commission (PHRC). Your company is not allowed to retaliate against you for filing a sexual harassment complaint. Be aware that there are time restrictions on filing sexual harassment complaints. Usually, you only have 180 day to file a complaint with the PHRC and 300 days to file a complaint with the EEOC (43 P.S. § 959(h), 42 U.S.C. § 2000e-5(e)(1)).</a:t>
            </a:r>
            <a:endParaRPr lang="en-US" dirty="0"/>
          </a:p>
        </p:txBody>
      </p:sp>
    </p:spTree>
    <p:extLst>
      <p:ext uri="{BB962C8B-B14F-4D97-AF65-F5344CB8AC3E}">
        <p14:creationId xmlns:p14="http://schemas.microsoft.com/office/powerpoint/2010/main" val="2538723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Examples of Sexual Harassment (replace other protected classes)</a:t>
            </a:r>
          </a:p>
        </p:txBody>
      </p:sp>
      <p:sp>
        <p:nvSpPr>
          <p:cNvPr id="3" name="Content Placeholder 2"/>
          <p:cNvSpPr>
            <a:spLocks noGrp="1"/>
          </p:cNvSpPr>
          <p:nvPr>
            <p:ph idx="1"/>
          </p:nvPr>
        </p:nvSpPr>
        <p:spPr>
          <a:xfrm>
            <a:off x="457200" y="1925451"/>
            <a:ext cx="7693025" cy="3886200"/>
          </a:xfrm>
        </p:spPr>
        <p:txBody>
          <a:bodyPr>
            <a:normAutofit fontScale="85000" lnSpcReduction="10000"/>
          </a:bodyPr>
          <a:lstStyle/>
          <a:p>
            <a:pPr marL="1389062" indent="-685800">
              <a:buFont typeface="Wingdings" panose="05000000000000000000" pitchFamily="2" charset="2"/>
              <a:buChar char="ü"/>
            </a:pPr>
            <a:r>
              <a:rPr lang="en-US" sz="2800" dirty="0"/>
              <a:t>Suggestive Behavior / Massaging / Rubbing Up </a:t>
            </a:r>
          </a:p>
          <a:p>
            <a:pPr marL="1389062" indent="-685800">
              <a:buFont typeface="Wingdings" panose="05000000000000000000" pitchFamily="2" charset="2"/>
              <a:buChar char="ü"/>
            </a:pPr>
            <a:r>
              <a:rPr lang="en-US" sz="2800" dirty="0"/>
              <a:t>Sexual Staring / Leering</a:t>
            </a:r>
          </a:p>
          <a:p>
            <a:pPr marL="1389062" indent="-685800">
              <a:buFont typeface="Wingdings" panose="05000000000000000000" pitchFamily="2" charset="2"/>
              <a:buChar char="ü"/>
            </a:pPr>
            <a:r>
              <a:rPr lang="en-US" sz="2800" dirty="0"/>
              <a:t>Sexual / Smutty Jokes</a:t>
            </a:r>
          </a:p>
          <a:p>
            <a:pPr marL="1389062" indent="-685800">
              <a:buFont typeface="Wingdings" panose="05000000000000000000" pitchFamily="2" charset="2"/>
              <a:buChar char="ü"/>
            </a:pPr>
            <a:r>
              <a:rPr lang="en-US" sz="2800" dirty="0"/>
              <a:t>Sexual Comments/ Insults / Teasing / Innuendos</a:t>
            </a:r>
          </a:p>
          <a:p>
            <a:pPr marL="1389062" indent="-685800">
              <a:buFont typeface="Wingdings" panose="05000000000000000000" pitchFamily="2" charset="2"/>
              <a:buChar char="ü"/>
            </a:pPr>
            <a:r>
              <a:rPr lang="en-US" sz="2800" dirty="0"/>
              <a:t>Sexual Touching / Gestures / Unwanted Touching</a:t>
            </a:r>
          </a:p>
          <a:p>
            <a:pPr marL="1389062" indent="-685800">
              <a:buFont typeface="Wingdings" panose="05000000000000000000" pitchFamily="2" charset="2"/>
              <a:buChar char="ü"/>
            </a:pPr>
            <a:r>
              <a:rPr lang="en-US" sz="2800" dirty="0"/>
              <a:t>Pin Up Calendar / Sexual Photos / Cartoons / Screen Savers / Memes</a:t>
            </a:r>
          </a:p>
          <a:p>
            <a:pPr marL="1389062" indent="-685800">
              <a:buFont typeface="Wingdings" panose="05000000000000000000" pitchFamily="2" charset="2"/>
              <a:buChar char="ü"/>
            </a:pPr>
            <a:r>
              <a:rPr lang="en-US" sz="2800" dirty="0"/>
              <a:t>Sexual Emails / Voicemails / Social Media / Sext</a:t>
            </a:r>
          </a:p>
          <a:p>
            <a:endParaRPr lang="en-US" dirty="0"/>
          </a:p>
        </p:txBody>
      </p:sp>
    </p:spTree>
    <p:extLst>
      <p:ext uri="{BB962C8B-B14F-4D97-AF65-F5344CB8AC3E}">
        <p14:creationId xmlns:p14="http://schemas.microsoft.com/office/powerpoint/2010/main" val="3751641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tx1"/>
                </a:solidFill>
              </a:rPr>
              <a:t>More Examples of </a:t>
            </a:r>
            <a:br>
              <a:rPr lang="en-US" sz="4400" dirty="0">
                <a:solidFill>
                  <a:schemeClr val="tx1"/>
                </a:solidFill>
              </a:rPr>
            </a:br>
            <a:r>
              <a:rPr lang="en-US" sz="4400" dirty="0">
                <a:solidFill>
                  <a:schemeClr val="tx1"/>
                </a:solidFill>
              </a:rPr>
              <a:t>Sexual Harassment</a:t>
            </a:r>
          </a:p>
        </p:txBody>
      </p:sp>
      <p:sp>
        <p:nvSpPr>
          <p:cNvPr id="3" name="Content Placeholder 2"/>
          <p:cNvSpPr>
            <a:spLocks noGrp="1"/>
          </p:cNvSpPr>
          <p:nvPr>
            <p:ph idx="1"/>
          </p:nvPr>
        </p:nvSpPr>
        <p:spPr>
          <a:xfrm>
            <a:off x="590550" y="1905000"/>
            <a:ext cx="8153400" cy="4267200"/>
          </a:xfrm>
        </p:spPr>
        <p:txBody>
          <a:bodyPr>
            <a:normAutofit/>
          </a:bodyPr>
          <a:lstStyle/>
          <a:p>
            <a:pPr marL="1389062" indent="-685800">
              <a:lnSpc>
                <a:spcPct val="80000"/>
              </a:lnSpc>
              <a:buFont typeface="Wingdings" panose="05000000000000000000" pitchFamily="2" charset="2"/>
              <a:buChar char="ü"/>
            </a:pPr>
            <a:r>
              <a:rPr lang="en-US" sz="2400" dirty="0"/>
              <a:t>Watching Pornography / XXX at Work</a:t>
            </a:r>
          </a:p>
          <a:p>
            <a:pPr marL="1389062" indent="-685800">
              <a:lnSpc>
                <a:spcPct val="80000"/>
              </a:lnSpc>
              <a:buFont typeface="Wingdings" panose="05000000000000000000" pitchFamily="2" charset="2"/>
              <a:buChar char="ü"/>
            </a:pPr>
            <a:r>
              <a:rPr lang="en-US" sz="2400" dirty="0"/>
              <a:t>Kissing Noise / Smacking Lips / Whistle</a:t>
            </a:r>
          </a:p>
          <a:p>
            <a:pPr marL="1389062" indent="-685800">
              <a:lnSpc>
                <a:spcPct val="80000"/>
              </a:lnSpc>
              <a:buFont typeface="Wingdings" panose="05000000000000000000" pitchFamily="2" charset="2"/>
              <a:buChar char="ü"/>
            </a:pPr>
            <a:r>
              <a:rPr lang="en-US" sz="2400" dirty="0"/>
              <a:t>Touching yourself inappropriately in front of others</a:t>
            </a:r>
          </a:p>
          <a:p>
            <a:pPr marL="1389062" indent="-685800">
              <a:lnSpc>
                <a:spcPct val="80000"/>
              </a:lnSpc>
              <a:buFont typeface="Wingdings" panose="05000000000000000000" pitchFamily="2" charset="2"/>
              <a:buChar char="ü"/>
            </a:pPr>
            <a:r>
              <a:rPr lang="en-US" sz="2400" dirty="0"/>
              <a:t>Lurking Around Someone when not part of job</a:t>
            </a:r>
          </a:p>
          <a:p>
            <a:pPr marL="1389062" indent="-685800">
              <a:lnSpc>
                <a:spcPct val="80000"/>
              </a:lnSpc>
              <a:buFont typeface="Wingdings" panose="05000000000000000000" pitchFamily="2" charset="2"/>
              <a:buChar char="ü"/>
            </a:pPr>
            <a:r>
              <a:rPr lang="en-US" sz="2400" dirty="0"/>
              <a:t>Asking Questions About Sex Life</a:t>
            </a:r>
          </a:p>
          <a:p>
            <a:pPr marL="1389062" indent="-685800">
              <a:lnSpc>
                <a:spcPct val="80000"/>
              </a:lnSpc>
              <a:buFont typeface="Wingdings" panose="05000000000000000000" pitchFamily="2" charset="2"/>
              <a:buChar char="ü"/>
            </a:pPr>
            <a:r>
              <a:rPr lang="en-US" sz="2400" dirty="0"/>
              <a:t>Calling people “Doll/ honey/sweetie/babe”</a:t>
            </a:r>
          </a:p>
          <a:p>
            <a:pPr marL="1389062" indent="-685800">
              <a:lnSpc>
                <a:spcPct val="80000"/>
              </a:lnSpc>
              <a:buFont typeface="Wingdings" panose="05000000000000000000" pitchFamily="2" charset="2"/>
              <a:buChar char="ü"/>
            </a:pPr>
            <a:r>
              <a:rPr lang="en-US" sz="2400" dirty="0"/>
              <a:t>Sexual Propositions</a:t>
            </a:r>
          </a:p>
          <a:p>
            <a:pPr marL="1389062" indent="-685800">
              <a:lnSpc>
                <a:spcPct val="80000"/>
              </a:lnSpc>
              <a:buFont typeface="Wingdings" panose="05000000000000000000" pitchFamily="2" charset="2"/>
              <a:buChar char="ü"/>
            </a:pPr>
            <a:r>
              <a:rPr lang="en-US" sz="2400" dirty="0"/>
              <a:t>Sexually explicit tweets</a:t>
            </a:r>
          </a:p>
          <a:p>
            <a:pPr marL="514350" indent="-514350">
              <a:buFont typeface="+mj-lt"/>
              <a:buAutoNum type="arabicPeriod" startAt="8"/>
            </a:pPr>
            <a:endParaRPr lang="en-US" dirty="0"/>
          </a:p>
        </p:txBody>
      </p:sp>
    </p:spTree>
    <p:extLst>
      <p:ext uri="{BB962C8B-B14F-4D97-AF65-F5344CB8AC3E}">
        <p14:creationId xmlns:p14="http://schemas.microsoft.com/office/powerpoint/2010/main" val="3031998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6D76-36EE-6545-AE5B-59A063CEEBD6}"/>
              </a:ext>
            </a:extLst>
          </p:cNvPr>
          <p:cNvSpPr>
            <a:spLocks noGrp="1"/>
          </p:cNvSpPr>
          <p:nvPr>
            <p:ph type="title"/>
          </p:nvPr>
        </p:nvSpPr>
        <p:spPr/>
        <p:txBody>
          <a:bodyPr/>
          <a:lstStyle/>
          <a:p>
            <a:r>
              <a:rPr lang="en-US" dirty="0"/>
              <a:t>Sex Or Gender Stereotyping can be Harassment!	</a:t>
            </a:r>
          </a:p>
        </p:txBody>
      </p:sp>
      <p:sp>
        <p:nvSpPr>
          <p:cNvPr id="3" name="Content Placeholder 2">
            <a:extLst>
              <a:ext uri="{FF2B5EF4-FFF2-40B4-BE49-F238E27FC236}">
                <a16:creationId xmlns:a16="http://schemas.microsoft.com/office/drawing/2014/main" id="{D96D3BF8-4145-7342-B832-6A2E719F9F48}"/>
              </a:ext>
            </a:extLst>
          </p:cNvPr>
          <p:cNvSpPr>
            <a:spLocks noGrp="1"/>
          </p:cNvSpPr>
          <p:nvPr>
            <p:ph idx="1"/>
          </p:nvPr>
        </p:nvSpPr>
        <p:spPr>
          <a:xfrm>
            <a:off x="0" y="1736725"/>
            <a:ext cx="8991600" cy="4022725"/>
          </a:xfrm>
        </p:spPr>
        <p:txBody>
          <a:bodyPr/>
          <a:lstStyle/>
          <a:p>
            <a:r>
              <a:rPr lang="en-US" sz="3200" dirty="0"/>
              <a:t>Making judgments or comments about a real man or a real woman and how they should look, act, dress, talk, present themselves.</a:t>
            </a:r>
          </a:p>
          <a:p>
            <a:r>
              <a:rPr lang="en-US" sz="3200" dirty="0"/>
              <a:t>You have an idea of “normal” but another is presenting, in your opinion, as “not normal.”</a:t>
            </a:r>
          </a:p>
          <a:p>
            <a:r>
              <a:rPr lang="en-US" sz="3200" dirty="0"/>
              <a:t>A real woman or man looks like / acts like / dresses like / works at / does this / does not do this …</a:t>
            </a:r>
          </a:p>
          <a:p>
            <a:r>
              <a:rPr lang="en-US" sz="3200" dirty="0"/>
              <a:t>No ONE WAY to express </a:t>
            </a:r>
            <a:r>
              <a:rPr lang="en-US" sz="3200" dirty="0" err="1"/>
              <a:t>feminity</a:t>
            </a:r>
            <a:r>
              <a:rPr lang="en-US" sz="3200" dirty="0"/>
              <a:t> or masculinity</a:t>
            </a:r>
          </a:p>
        </p:txBody>
      </p:sp>
    </p:spTree>
    <p:extLst>
      <p:ext uri="{BB962C8B-B14F-4D97-AF65-F5344CB8AC3E}">
        <p14:creationId xmlns:p14="http://schemas.microsoft.com/office/powerpoint/2010/main" val="2913183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Types of Sexual Harassment</a:t>
            </a:r>
          </a:p>
        </p:txBody>
      </p:sp>
      <p:sp>
        <p:nvSpPr>
          <p:cNvPr id="3" name="Content Placeholder 2"/>
          <p:cNvSpPr>
            <a:spLocks noGrp="1"/>
          </p:cNvSpPr>
          <p:nvPr>
            <p:ph idx="1"/>
          </p:nvPr>
        </p:nvSpPr>
        <p:spPr>
          <a:xfrm>
            <a:off x="838200" y="1971962"/>
            <a:ext cx="7693025" cy="4278155"/>
          </a:xfrm>
        </p:spPr>
        <p:txBody>
          <a:bodyPr>
            <a:normAutofit/>
          </a:bodyPr>
          <a:lstStyle/>
          <a:p>
            <a:pPr marL="514350" indent="-514350">
              <a:spcAft>
                <a:spcPts val="1200"/>
              </a:spcAft>
              <a:buFont typeface="+mj-lt"/>
              <a:buAutoNum type="arabicPeriod"/>
            </a:pPr>
            <a:r>
              <a:rPr lang="en-US" sz="4400" dirty="0"/>
              <a:t>Quid Pro Quo</a:t>
            </a:r>
          </a:p>
          <a:p>
            <a:pPr marL="514350" indent="-514350">
              <a:spcAft>
                <a:spcPts val="1200"/>
              </a:spcAft>
              <a:buFont typeface="+mj-lt"/>
              <a:buAutoNum type="arabicPeriod"/>
            </a:pPr>
            <a:r>
              <a:rPr lang="en-US" sz="4400" dirty="0"/>
              <a:t>Hostile Work Environment</a:t>
            </a:r>
          </a:p>
          <a:p>
            <a:pPr marL="514350" indent="-514350">
              <a:spcAft>
                <a:spcPts val="1200"/>
              </a:spcAft>
              <a:buFont typeface="+mj-lt"/>
              <a:buAutoNum type="arabicPeriod"/>
            </a:pPr>
            <a:r>
              <a:rPr lang="en-US" sz="4400" dirty="0"/>
              <a:t>Third Party Sexual Harassment</a:t>
            </a:r>
          </a:p>
          <a:p>
            <a:endParaRPr lang="en-US" dirty="0"/>
          </a:p>
        </p:txBody>
      </p:sp>
    </p:spTree>
    <p:extLst>
      <p:ext uri="{BB962C8B-B14F-4D97-AF65-F5344CB8AC3E}">
        <p14:creationId xmlns:p14="http://schemas.microsoft.com/office/powerpoint/2010/main" val="448494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50" y="285657"/>
            <a:ext cx="7543800" cy="1449387"/>
          </a:xfrm>
        </p:spPr>
        <p:txBody>
          <a:bodyPr/>
          <a:lstStyle/>
          <a:p>
            <a:r>
              <a:rPr lang="en-US" dirty="0">
                <a:solidFill>
                  <a:schemeClr val="tx1"/>
                </a:solidFill>
              </a:rPr>
              <a:t>Why do we care?</a:t>
            </a:r>
          </a:p>
        </p:txBody>
      </p:sp>
      <p:sp>
        <p:nvSpPr>
          <p:cNvPr id="3" name="Content Placeholder 2"/>
          <p:cNvSpPr>
            <a:spLocks noGrp="1"/>
          </p:cNvSpPr>
          <p:nvPr>
            <p:ph idx="1"/>
          </p:nvPr>
        </p:nvSpPr>
        <p:spPr>
          <a:xfrm>
            <a:off x="923925" y="1905000"/>
            <a:ext cx="7543800" cy="4022725"/>
          </a:xfrm>
        </p:spPr>
        <p:txBody>
          <a:bodyPr>
            <a:normAutofit fontScale="85000" lnSpcReduction="20000"/>
          </a:bodyPr>
          <a:lstStyle/>
          <a:p>
            <a:pPr marL="628650" indent="-571500">
              <a:buFont typeface="Wingdings" panose="05000000000000000000" pitchFamily="2" charset="2"/>
              <a:buChar char="§"/>
            </a:pPr>
            <a:r>
              <a:rPr lang="en-US" sz="4400" dirty="0"/>
              <a:t>Harassment &amp; Discrimination Creates a toxic workplace. </a:t>
            </a:r>
          </a:p>
          <a:p>
            <a:pPr marL="628650" indent="-571500">
              <a:buFont typeface="Wingdings" panose="05000000000000000000" pitchFamily="2" charset="2"/>
              <a:buChar char="§"/>
            </a:pPr>
            <a:r>
              <a:rPr lang="en-US" sz="4400" dirty="0"/>
              <a:t>This makes for an unstable, unethical, unlawful, unhappy, unsafe, and unproductive work environment. </a:t>
            </a:r>
          </a:p>
          <a:p>
            <a:pPr marL="628650" indent="-571500">
              <a:buFont typeface="Wingdings" panose="05000000000000000000" pitchFamily="2" charset="2"/>
              <a:buChar char="§"/>
            </a:pPr>
            <a:r>
              <a:rPr lang="en-US" sz="4400" dirty="0"/>
              <a:t>Nobody wants to stay, Nobody wants to work there.</a:t>
            </a:r>
          </a:p>
          <a:p>
            <a:endParaRPr lang="en-US" dirty="0"/>
          </a:p>
        </p:txBody>
      </p:sp>
    </p:spTree>
    <p:extLst>
      <p:ext uri="{BB962C8B-B14F-4D97-AF65-F5344CB8AC3E}">
        <p14:creationId xmlns:p14="http://schemas.microsoft.com/office/powerpoint/2010/main" val="26092682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Quid Pro Quo</a:t>
            </a:r>
            <a:r>
              <a:rPr lang="en-US" dirty="0"/>
              <a:t>: This for That</a:t>
            </a:r>
          </a:p>
        </p:txBody>
      </p:sp>
      <p:sp>
        <p:nvSpPr>
          <p:cNvPr id="3" name="Content Placeholder 2"/>
          <p:cNvSpPr>
            <a:spLocks noGrp="1"/>
          </p:cNvSpPr>
          <p:nvPr>
            <p:ph idx="1"/>
          </p:nvPr>
        </p:nvSpPr>
        <p:spPr>
          <a:xfrm>
            <a:off x="895350" y="1981200"/>
            <a:ext cx="7693025" cy="3587109"/>
          </a:xfrm>
        </p:spPr>
        <p:txBody>
          <a:bodyPr>
            <a:normAutofit lnSpcReduction="10000"/>
          </a:bodyPr>
          <a:lstStyle/>
          <a:p>
            <a:pPr marL="0" indent="0">
              <a:spcAft>
                <a:spcPts val="1200"/>
              </a:spcAft>
              <a:buNone/>
            </a:pPr>
            <a:r>
              <a:rPr lang="en-US" sz="3600" i="1" dirty="0"/>
              <a:t>Employer makes sexual demands as a condition of employment  / job benefits</a:t>
            </a:r>
          </a:p>
          <a:p>
            <a:pPr marL="0" indent="0">
              <a:buNone/>
            </a:pPr>
            <a:r>
              <a:rPr lang="en-US" sz="3600" b="1" i="1" dirty="0"/>
              <a:t>*Need a Supervisor / Manager who has control over your job. </a:t>
            </a:r>
          </a:p>
          <a:p>
            <a:pPr marL="0" indent="0">
              <a:buNone/>
            </a:pPr>
            <a:r>
              <a:rPr lang="en-US" sz="3600" i="1" dirty="0"/>
              <a:t>An exchange or trade! </a:t>
            </a:r>
          </a:p>
          <a:p>
            <a:pPr marL="0" indent="0">
              <a:buNone/>
            </a:pPr>
            <a:r>
              <a:rPr lang="en-US" sz="3600" i="1" dirty="0"/>
              <a:t>Conduct is sexual type conduct</a:t>
            </a:r>
            <a:endParaRPr lang="en-US" sz="3600" dirty="0"/>
          </a:p>
          <a:p>
            <a:endParaRPr lang="en-US" dirty="0"/>
          </a:p>
        </p:txBody>
      </p:sp>
    </p:spTree>
    <p:extLst>
      <p:ext uri="{BB962C8B-B14F-4D97-AF65-F5344CB8AC3E}">
        <p14:creationId xmlns:p14="http://schemas.microsoft.com/office/powerpoint/2010/main" val="37500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1"/>
                </a:solidFill>
              </a:rPr>
              <a:t>Hostile Work Environment</a:t>
            </a:r>
            <a:endParaRPr lang="en-US" dirty="0">
              <a:solidFill>
                <a:schemeClr val="tx1"/>
              </a:solidFill>
            </a:endParaRPr>
          </a:p>
        </p:txBody>
      </p:sp>
      <p:sp>
        <p:nvSpPr>
          <p:cNvPr id="3" name="Content Placeholder 2"/>
          <p:cNvSpPr>
            <a:spLocks noGrp="1"/>
          </p:cNvSpPr>
          <p:nvPr>
            <p:ph idx="1"/>
          </p:nvPr>
        </p:nvSpPr>
        <p:spPr>
          <a:xfrm>
            <a:off x="990600" y="1905000"/>
            <a:ext cx="6934200" cy="4031689"/>
          </a:xfrm>
        </p:spPr>
        <p:txBody>
          <a:bodyPr>
            <a:normAutofit fontScale="92500" lnSpcReduction="10000"/>
          </a:bodyPr>
          <a:lstStyle/>
          <a:p>
            <a:pPr marL="0" lvl="0" indent="0">
              <a:buNone/>
            </a:pPr>
            <a:r>
              <a:rPr lang="en-US" sz="3600" i="1" dirty="0"/>
              <a:t>Employee is subject to sexual, abusive,  </a:t>
            </a:r>
            <a:br>
              <a:rPr lang="en-US" sz="3600" i="1" dirty="0"/>
            </a:br>
            <a:r>
              <a:rPr lang="en-US" sz="3600" i="1" dirty="0"/>
              <a:t>or offensive conduct because of their protected class in a way that a reasonable person with same membership would think that the </a:t>
            </a:r>
            <a:r>
              <a:rPr lang="en-US" sz="3600" i="1" u="sng" dirty="0"/>
              <a:t>employment conditions have changed </a:t>
            </a:r>
            <a:r>
              <a:rPr lang="en-US" sz="3600" i="1" dirty="0"/>
              <a:t>and the work environment is </a:t>
            </a:r>
            <a:r>
              <a:rPr lang="en-US" sz="3600" i="1" u="sng" dirty="0"/>
              <a:t>hostile</a:t>
            </a:r>
            <a:r>
              <a:rPr lang="en-US" sz="3600" i="1" dirty="0"/>
              <a:t> or abusive</a:t>
            </a:r>
            <a:r>
              <a:rPr lang="en-US" sz="4000" i="1" dirty="0"/>
              <a:t>.</a:t>
            </a:r>
          </a:p>
          <a:p>
            <a:pPr marL="0" lvl="0" indent="0">
              <a:buNone/>
            </a:pPr>
            <a:r>
              <a:rPr lang="en-US" sz="4000" i="1" dirty="0"/>
              <a:t>Severe &amp; Pervasive conduct.</a:t>
            </a:r>
            <a:endParaRPr lang="en-US" sz="4000" dirty="0"/>
          </a:p>
          <a:p>
            <a:endParaRPr lang="en-US" dirty="0"/>
          </a:p>
        </p:txBody>
      </p:sp>
    </p:spTree>
    <p:extLst>
      <p:ext uri="{BB962C8B-B14F-4D97-AF65-F5344CB8AC3E}">
        <p14:creationId xmlns:p14="http://schemas.microsoft.com/office/powerpoint/2010/main" val="2493418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Conduct</a:t>
            </a:r>
            <a:r>
              <a:rPr lang="en-US" dirty="0"/>
              <a:t>	</a:t>
            </a:r>
          </a:p>
        </p:txBody>
      </p:sp>
      <p:sp>
        <p:nvSpPr>
          <p:cNvPr id="3" name="Content Placeholder 2"/>
          <p:cNvSpPr>
            <a:spLocks noGrp="1"/>
          </p:cNvSpPr>
          <p:nvPr>
            <p:ph idx="1"/>
          </p:nvPr>
        </p:nvSpPr>
        <p:spPr>
          <a:xfrm>
            <a:off x="417830" y="1828800"/>
            <a:ext cx="7583170" cy="4267200"/>
          </a:xfrm>
        </p:spPr>
        <p:txBody>
          <a:bodyPr>
            <a:noAutofit/>
          </a:bodyPr>
          <a:lstStyle/>
          <a:p>
            <a:pPr marL="1389062" indent="-685800">
              <a:lnSpc>
                <a:spcPct val="80000"/>
              </a:lnSpc>
              <a:buFont typeface="Wingdings" panose="05000000000000000000" pitchFamily="2" charset="2"/>
              <a:buChar char="ü"/>
            </a:pPr>
            <a:r>
              <a:rPr lang="en-US" sz="3200" dirty="0"/>
              <a:t>Must Be Severe and Pervasive </a:t>
            </a:r>
          </a:p>
          <a:p>
            <a:pPr marL="1389062" indent="-685800">
              <a:lnSpc>
                <a:spcPct val="80000"/>
              </a:lnSpc>
              <a:buFont typeface="Wingdings" panose="05000000000000000000" pitchFamily="2" charset="2"/>
              <a:buChar char="ü"/>
            </a:pPr>
            <a:r>
              <a:rPr lang="en-US" sz="3200" dirty="0"/>
              <a:t>EEOC – Harassment is unlawful where 1- enduring the offensive conduct becomes a condition of continued employment, OR</a:t>
            </a:r>
          </a:p>
          <a:p>
            <a:pPr marL="1389062" indent="-685800">
              <a:lnSpc>
                <a:spcPct val="80000"/>
              </a:lnSpc>
              <a:buFont typeface="Wingdings" panose="05000000000000000000" pitchFamily="2" charset="2"/>
              <a:buChar char="ü"/>
            </a:pPr>
            <a:r>
              <a:rPr lang="en-US" sz="3200" dirty="0"/>
              <a:t>Conduct is severe or pervasive enough that the reasonable person would consider the environment is intimidating, hostile, or abusive. </a:t>
            </a:r>
          </a:p>
        </p:txBody>
      </p:sp>
    </p:spTree>
    <p:extLst>
      <p:ext uri="{BB962C8B-B14F-4D97-AF65-F5344CB8AC3E}">
        <p14:creationId xmlns:p14="http://schemas.microsoft.com/office/powerpoint/2010/main" val="553602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Hostile Work </a:t>
            </a:r>
            <a:br>
              <a:rPr lang="en-US" dirty="0"/>
            </a:br>
            <a:r>
              <a:rPr lang="en-US" dirty="0"/>
              <a:t>Environment Myths	</a:t>
            </a:r>
          </a:p>
        </p:txBody>
      </p:sp>
      <p:sp>
        <p:nvSpPr>
          <p:cNvPr id="3" name="Content Placeholder 2"/>
          <p:cNvSpPr>
            <a:spLocks noGrp="1"/>
          </p:cNvSpPr>
          <p:nvPr>
            <p:ph idx="1"/>
          </p:nvPr>
        </p:nvSpPr>
        <p:spPr>
          <a:xfrm>
            <a:off x="895350" y="1981200"/>
            <a:ext cx="7791450" cy="3962400"/>
          </a:xfrm>
        </p:spPr>
        <p:txBody>
          <a:bodyPr>
            <a:noAutofit/>
          </a:bodyPr>
          <a:lstStyle/>
          <a:p>
            <a:pPr marL="400050" indent="-228600">
              <a:spcAft>
                <a:spcPts val="600"/>
              </a:spcAft>
              <a:buFont typeface="Wingdings" panose="05000000000000000000" pitchFamily="2" charset="2"/>
              <a:buChar char="§"/>
            </a:pPr>
            <a:r>
              <a:rPr lang="en-US" sz="3200" dirty="0"/>
              <a:t> Hostile Work Environment is NOT a bad boss; unpleasant work environment; a rude co-worker; a personality conflict; something or someone that “annoys” you or YOUR lack of perks, training, privileges, benefits and recognition.</a:t>
            </a:r>
          </a:p>
          <a:p>
            <a:pPr marL="400050" indent="-171450">
              <a:buFont typeface="Wingdings" panose="05000000000000000000" pitchFamily="2" charset="2"/>
              <a:buChar char="§"/>
            </a:pPr>
            <a:r>
              <a:rPr lang="en-US" sz="3200" dirty="0"/>
              <a:t> You must have a scenario in which behavior or actions make your job duties </a:t>
            </a:r>
            <a:r>
              <a:rPr lang="en-US" sz="3200" dirty="0" err="1"/>
              <a:t>difficule</a:t>
            </a:r>
            <a:r>
              <a:rPr lang="en-US" sz="3200" dirty="0"/>
              <a:t> to execute!</a:t>
            </a:r>
          </a:p>
        </p:txBody>
      </p:sp>
    </p:spTree>
    <p:extLst>
      <p:ext uri="{BB962C8B-B14F-4D97-AF65-F5344CB8AC3E}">
        <p14:creationId xmlns:p14="http://schemas.microsoft.com/office/powerpoint/2010/main" val="3484073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Remember Legal Standard	</a:t>
            </a:r>
          </a:p>
        </p:txBody>
      </p:sp>
      <p:sp>
        <p:nvSpPr>
          <p:cNvPr id="3" name="Content Placeholder 2"/>
          <p:cNvSpPr>
            <a:spLocks noGrp="1"/>
          </p:cNvSpPr>
          <p:nvPr>
            <p:ph idx="1"/>
          </p:nvPr>
        </p:nvSpPr>
        <p:spPr>
          <a:xfrm>
            <a:off x="955675" y="1988674"/>
            <a:ext cx="7232650" cy="4183526"/>
          </a:xfrm>
        </p:spPr>
        <p:txBody>
          <a:bodyPr>
            <a:noAutofit/>
          </a:bodyPr>
          <a:lstStyle/>
          <a:p>
            <a:pPr marL="465138" indent="-465138">
              <a:spcAft>
                <a:spcPts val="1200"/>
              </a:spcAft>
              <a:buFont typeface="+mj-lt"/>
              <a:buAutoNum type="arabicPeriod"/>
            </a:pPr>
            <a:r>
              <a:rPr lang="en-US" sz="3200" dirty="0"/>
              <a:t>Behavior alters the terms or conditions of your job</a:t>
            </a:r>
          </a:p>
          <a:p>
            <a:pPr marL="465138" indent="-465138">
              <a:spcAft>
                <a:spcPts val="1200"/>
              </a:spcAft>
              <a:buFont typeface="+mj-lt"/>
              <a:buAutoNum type="arabicPeriod"/>
            </a:pPr>
            <a:r>
              <a:rPr lang="en-US" sz="3200" dirty="0"/>
              <a:t>or Behavior has altered the reasonable expectations of a comfortable work environment</a:t>
            </a:r>
          </a:p>
          <a:p>
            <a:pPr marL="465138" indent="-465138">
              <a:spcAft>
                <a:spcPts val="1200"/>
              </a:spcAft>
              <a:buFont typeface="+mj-lt"/>
              <a:buAutoNum type="arabicPeriod"/>
            </a:pPr>
            <a:r>
              <a:rPr lang="en-US" sz="3200" dirty="0"/>
              <a:t>and Behavior is Discriminatory / based on being in protected class</a:t>
            </a:r>
          </a:p>
        </p:txBody>
      </p:sp>
    </p:spTree>
    <p:extLst>
      <p:ext uri="{BB962C8B-B14F-4D97-AF65-F5344CB8AC3E}">
        <p14:creationId xmlns:p14="http://schemas.microsoft.com/office/powerpoint/2010/main" val="20741238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3</a:t>
            </a:r>
            <a:r>
              <a:rPr lang="en-US" baseline="30000" dirty="0">
                <a:solidFill>
                  <a:schemeClr val="tx1"/>
                </a:solidFill>
              </a:rPr>
              <a:t>rd</a:t>
            </a:r>
            <a:r>
              <a:rPr lang="en-US" dirty="0">
                <a:solidFill>
                  <a:schemeClr val="tx1"/>
                </a:solidFill>
              </a:rPr>
              <a:t> Party Sexual Harassment</a:t>
            </a:r>
          </a:p>
        </p:txBody>
      </p:sp>
      <p:sp>
        <p:nvSpPr>
          <p:cNvPr id="3" name="Content Placeholder 2"/>
          <p:cNvSpPr>
            <a:spLocks noGrp="1"/>
          </p:cNvSpPr>
          <p:nvPr>
            <p:ph idx="1"/>
          </p:nvPr>
        </p:nvSpPr>
        <p:spPr>
          <a:xfrm>
            <a:off x="895351" y="1905000"/>
            <a:ext cx="7105650" cy="3756211"/>
          </a:xfrm>
        </p:spPr>
        <p:txBody>
          <a:bodyPr>
            <a:normAutofit/>
          </a:bodyPr>
          <a:lstStyle/>
          <a:p>
            <a:pPr marL="0" lvl="0" indent="0">
              <a:spcAft>
                <a:spcPts val="1200"/>
              </a:spcAft>
              <a:buNone/>
            </a:pPr>
            <a:r>
              <a:rPr lang="en-US" sz="3200" i="1" dirty="0"/>
              <a:t>Employer / Manager / Company is Liable for a Supervisor’s Conduct in Creating a Hostile Work Environment when Acting Within or Outside Scope of Employment / OR By Stander or Witness as a 3</a:t>
            </a:r>
            <a:r>
              <a:rPr lang="en-US" sz="3200" i="1" baseline="30000" dirty="0"/>
              <a:t>rd</a:t>
            </a:r>
            <a:r>
              <a:rPr lang="en-US" sz="3200" i="1" dirty="0"/>
              <a:t> party</a:t>
            </a:r>
          </a:p>
          <a:p>
            <a:pPr marL="400050" lvl="1" indent="0">
              <a:buNone/>
            </a:pPr>
            <a:r>
              <a:rPr lang="en-US" sz="3200" i="1" dirty="0"/>
              <a:t>*Vicarious Liability</a:t>
            </a:r>
          </a:p>
          <a:p>
            <a:pPr marL="400050" lvl="1" indent="0">
              <a:buNone/>
            </a:pPr>
            <a:r>
              <a:rPr lang="en-US" sz="3200" i="1" dirty="0"/>
              <a:t>*2 Kinds </a:t>
            </a:r>
          </a:p>
          <a:p>
            <a:endParaRPr lang="en-US" dirty="0"/>
          </a:p>
        </p:txBody>
      </p:sp>
    </p:spTree>
    <p:extLst>
      <p:ext uri="{BB962C8B-B14F-4D97-AF65-F5344CB8AC3E}">
        <p14:creationId xmlns:p14="http://schemas.microsoft.com/office/powerpoint/2010/main" val="36281772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E4CEE-AF10-3249-9706-65B64FEDB455}"/>
              </a:ext>
            </a:extLst>
          </p:cNvPr>
          <p:cNvSpPr>
            <a:spLocks noGrp="1"/>
          </p:cNvSpPr>
          <p:nvPr>
            <p:ph type="title"/>
          </p:nvPr>
        </p:nvSpPr>
        <p:spPr/>
        <p:txBody>
          <a:bodyPr/>
          <a:lstStyle/>
          <a:p>
            <a:r>
              <a:rPr lang="en-US" dirty="0"/>
              <a:t>Unconscious Bias	</a:t>
            </a:r>
          </a:p>
        </p:txBody>
      </p:sp>
      <p:sp>
        <p:nvSpPr>
          <p:cNvPr id="3" name="Content Placeholder 2">
            <a:extLst>
              <a:ext uri="{FF2B5EF4-FFF2-40B4-BE49-F238E27FC236}">
                <a16:creationId xmlns:a16="http://schemas.microsoft.com/office/drawing/2014/main" id="{6D249DE9-560B-DC47-8A91-085B445255E7}"/>
              </a:ext>
            </a:extLst>
          </p:cNvPr>
          <p:cNvSpPr>
            <a:spLocks noGrp="1"/>
          </p:cNvSpPr>
          <p:nvPr>
            <p:ph idx="1"/>
          </p:nvPr>
        </p:nvSpPr>
        <p:spPr>
          <a:xfrm>
            <a:off x="895350" y="1905000"/>
            <a:ext cx="7543800" cy="4022725"/>
          </a:xfrm>
        </p:spPr>
        <p:txBody>
          <a:bodyPr/>
          <a:lstStyle/>
          <a:p>
            <a:r>
              <a:rPr lang="en-US" sz="3600" dirty="0"/>
              <a:t>This must be considered and everyone has to be made aware of their biases so that they do not lead to harassment and discrimination. </a:t>
            </a:r>
          </a:p>
          <a:p>
            <a:r>
              <a:rPr lang="en-US" sz="3600" dirty="0"/>
              <a:t>Those quick decisions and judgments our brain makes, that we are not even aware of. </a:t>
            </a:r>
          </a:p>
        </p:txBody>
      </p:sp>
    </p:spTree>
    <p:extLst>
      <p:ext uri="{BB962C8B-B14F-4D97-AF65-F5344CB8AC3E}">
        <p14:creationId xmlns:p14="http://schemas.microsoft.com/office/powerpoint/2010/main" val="1187076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B712-3336-3C4D-8E9C-0ED4903B4BC5}"/>
              </a:ext>
            </a:extLst>
          </p:cNvPr>
          <p:cNvSpPr>
            <a:spLocks noGrp="1"/>
          </p:cNvSpPr>
          <p:nvPr>
            <p:ph type="title"/>
          </p:nvPr>
        </p:nvSpPr>
        <p:spPr/>
        <p:txBody>
          <a:bodyPr/>
          <a:lstStyle/>
          <a:p>
            <a:r>
              <a:rPr lang="en-US" dirty="0"/>
              <a:t>Asian Americans and COVID-19 and the ADA</a:t>
            </a:r>
          </a:p>
        </p:txBody>
      </p:sp>
      <p:sp>
        <p:nvSpPr>
          <p:cNvPr id="3" name="Content Placeholder 2">
            <a:extLst>
              <a:ext uri="{FF2B5EF4-FFF2-40B4-BE49-F238E27FC236}">
                <a16:creationId xmlns:a16="http://schemas.microsoft.com/office/drawing/2014/main" id="{7C3A272E-231E-1440-B883-0A4F49ADF084}"/>
              </a:ext>
            </a:extLst>
          </p:cNvPr>
          <p:cNvSpPr>
            <a:spLocks noGrp="1"/>
          </p:cNvSpPr>
          <p:nvPr>
            <p:ph idx="1"/>
          </p:nvPr>
        </p:nvSpPr>
        <p:spPr/>
        <p:txBody>
          <a:bodyPr/>
          <a:lstStyle/>
          <a:p>
            <a:r>
              <a:rPr lang="en-US" dirty="0"/>
              <a:t>During pandemic can request more information – like medical screening</a:t>
            </a:r>
          </a:p>
          <a:p>
            <a:r>
              <a:rPr lang="en-US" dirty="0"/>
              <a:t>Covid-19 can be treated as a disability in certain circumstances</a:t>
            </a:r>
          </a:p>
          <a:p>
            <a:r>
              <a:rPr lang="en-US" dirty="0"/>
              <a:t>Asians face more workplace discrimination since 2020</a:t>
            </a:r>
          </a:p>
          <a:p>
            <a:r>
              <a:rPr lang="en-US" dirty="0"/>
              <a:t>Treat all </a:t>
            </a:r>
            <a:r>
              <a:rPr lang="en-US"/>
              <a:t>with respect </a:t>
            </a:r>
          </a:p>
          <a:p>
            <a:endParaRPr lang="en-US" dirty="0"/>
          </a:p>
        </p:txBody>
      </p:sp>
    </p:spTree>
    <p:extLst>
      <p:ext uri="{BB962C8B-B14F-4D97-AF65-F5344CB8AC3E}">
        <p14:creationId xmlns:p14="http://schemas.microsoft.com/office/powerpoint/2010/main" val="126128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E1B0-FA8A-4946-A561-06A3CD696B6F}"/>
              </a:ext>
            </a:extLst>
          </p:cNvPr>
          <p:cNvSpPr>
            <a:spLocks noGrp="1"/>
          </p:cNvSpPr>
          <p:nvPr>
            <p:ph type="title"/>
          </p:nvPr>
        </p:nvSpPr>
        <p:spPr/>
        <p:txBody>
          <a:bodyPr/>
          <a:lstStyle/>
          <a:p>
            <a:r>
              <a:rPr lang="en-US" dirty="0"/>
              <a:t>Black Lives Matter</a:t>
            </a:r>
          </a:p>
        </p:txBody>
      </p:sp>
      <p:sp>
        <p:nvSpPr>
          <p:cNvPr id="3" name="Content Placeholder 2">
            <a:extLst>
              <a:ext uri="{FF2B5EF4-FFF2-40B4-BE49-F238E27FC236}">
                <a16:creationId xmlns:a16="http://schemas.microsoft.com/office/drawing/2014/main" id="{128178E1-4E39-1F43-8EE7-CD83BDE6BD54}"/>
              </a:ext>
            </a:extLst>
          </p:cNvPr>
          <p:cNvSpPr>
            <a:spLocks noGrp="1"/>
          </p:cNvSpPr>
          <p:nvPr>
            <p:ph idx="1"/>
          </p:nvPr>
        </p:nvSpPr>
        <p:spPr/>
        <p:txBody>
          <a:bodyPr/>
          <a:lstStyle/>
          <a:p>
            <a:r>
              <a:rPr lang="en-US" dirty="0"/>
              <a:t>-Know unconscious bias</a:t>
            </a:r>
          </a:p>
          <a:p>
            <a:r>
              <a:rPr lang="en-US" dirty="0"/>
              <a:t>-Take new perspective / step in shoes</a:t>
            </a:r>
          </a:p>
          <a:p>
            <a:r>
              <a:rPr lang="en-US" dirty="0"/>
              <a:t>-Be aware of microaggressions </a:t>
            </a:r>
          </a:p>
          <a:p>
            <a:r>
              <a:rPr lang="en-US" dirty="0"/>
              <a:t>-Leaders should be role models</a:t>
            </a:r>
          </a:p>
          <a:p>
            <a:r>
              <a:rPr lang="en-US" dirty="0"/>
              <a:t>-Report and do not tolerate racism</a:t>
            </a:r>
          </a:p>
          <a:p>
            <a:r>
              <a:rPr lang="en-US" dirty="0"/>
              <a:t>-Make changes to eliminate inequity</a:t>
            </a:r>
          </a:p>
          <a:p>
            <a:r>
              <a:rPr lang="en-US" dirty="0"/>
              <a:t>-Treat all people as people</a:t>
            </a:r>
          </a:p>
          <a:p>
            <a:endParaRPr lang="en-US" dirty="0"/>
          </a:p>
        </p:txBody>
      </p:sp>
    </p:spTree>
    <p:extLst>
      <p:ext uri="{BB962C8B-B14F-4D97-AF65-F5344CB8AC3E}">
        <p14:creationId xmlns:p14="http://schemas.microsoft.com/office/powerpoint/2010/main" val="227723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7EBA2-6B4D-B948-8E7E-787545C6AFF2}"/>
              </a:ext>
            </a:extLst>
          </p:cNvPr>
          <p:cNvSpPr>
            <a:spLocks noGrp="1"/>
          </p:cNvSpPr>
          <p:nvPr>
            <p:ph type="title"/>
          </p:nvPr>
        </p:nvSpPr>
        <p:spPr/>
        <p:txBody>
          <a:bodyPr/>
          <a:lstStyle/>
          <a:p>
            <a:r>
              <a:rPr lang="en-US"/>
              <a:t>LGBTQ Employees</a:t>
            </a:r>
            <a:endParaRPr lang="en-US" dirty="0"/>
          </a:p>
        </p:txBody>
      </p:sp>
      <p:sp>
        <p:nvSpPr>
          <p:cNvPr id="3" name="Content Placeholder 2">
            <a:extLst>
              <a:ext uri="{FF2B5EF4-FFF2-40B4-BE49-F238E27FC236}">
                <a16:creationId xmlns:a16="http://schemas.microsoft.com/office/drawing/2014/main" id="{D2CD745A-F6CA-3B41-8A0C-72F1B06CB1D1}"/>
              </a:ext>
            </a:extLst>
          </p:cNvPr>
          <p:cNvSpPr>
            <a:spLocks noGrp="1"/>
          </p:cNvSpPr>
          <p:nvPr>
            <p:ph idx="1"/>
          </p:nvPr>
        </p:nvSpPr>
        <p:spPr/>
        <p:txBody>
          <a:bodyPr/>
          <a:lstStyle/>
          <a:p>
            <a:r>
              <a:rPr lang="en-US" sz="3200" u="sng" dirty="0"/>
              <a:t>LGBT(Q):</a:t>
            </a:r>
            <a:r>
              <a:rPr lang="en-US" sz="3200" dirty="0"/>
              <a:t> is an acronym that stands for Lesbian, Gay, Bi-sexual, Transgender and (Queer / Questioning). Under NJ law, transgender individuals have legal protections. Despite this, transgender individuals face some of the highest discrimination rates in the country which can lead to costly litigation; poor engagement and retention; and low productivity rates. </a:t>
            </a:r>
          </a:p>
          <a:p>
            <a:endParaRPr lang="en-US" dirty="0"/>
          </a:p>
        </p:txBody>
      </p:sp>
    </p:spTree>
    <p:extLst>
      <p:ext uri="{BB962C8B-B14F-4D97-AF65-F5344CB8AC3E}">
        <p14:creationId xmlns:p14="http://schemas.microsoft.com/office/powerpoint/2010/main" val="262256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tx1"/>
                </a:solidFill>
              </a:rPr>
              <a:t>Employee’s Rights on the Job</a:t>
            </a:r>
          </a:p>
        </p:txBody>
      </p:sp>
      <p:sp>
        <p:nvSpPr>
          <p:cNvPr id="3" name="Content Placeholder 2"/>
          <p:cNvSpPr>
            <a:spLocks noGrp="1"/>
          </p:cNvSpPr>
          <p:nvPr>
            <p:ph idx="1"/>
          </p:nvPr>
        </p:nvSpPr>
        <p:spPr>
          <a:xfrm>
            <a:off x="895350" y="1955337"/>
            <a:ext cx="8092782" cy="4869326"/>
          </a:xfrm>
        </p:spPr>
        <p:txBody>
          <a:bodyPr>
            <a:normAutofit/>
          </a:bodyPr>
          <a:lstStyle/>
          <a:p>
            <a:pPr marL="0" indent="0">
              <a:spcAft>
                <a:spcPts val="1200"/>
              </a:spcAft>
              <a:buNone/>
            </a:pPr>
            <a:r>
              <a:rPr lang="en-US" sz="3400" dirty="0">
                <a:solidFill>
                  <a:schemeClr val="tx1"/>
                </a:solidFill>
              </a:rPr>
              <a:t>People deserve to be </a:t>
            </a:r>
            <a:r>
              <a:rPr lang="en-US" sz="3400" b="1" dirty="0">
                <a:solidFill>
                  <a:srgbClr val="79232E"/>
                </a:solidFill>
              </a:rPr>
              <a:t>treated fairly </a:t>
            </a:r>
            <a:r>
              <a:rPr lang="en-US" sz="3400" dirty="0">
                <a:solidFill>
                  <a:schemeClr val="tx1"/>
                </a:solidFill>
              </a:rPr>
              <a:t>and </a:t>
            </a:r>
            <a:br>
              <a:rPr lang="en-US" sz="3400" dirty="0">
                <a:solidFill>
                  <a:schemeClr val="tx1"/>
                </a:solidFill>
              </a:rPr>
            </a:br>
            <a:r>
              <a:rPr lang="en-US" sz="3400" b="1" dirty="0">
                <a:solidFill>
                  <a:srgbClr val="79232E"/>
                </a:solidFill>
              </a:rPr>
              <a:t>with</a:t>
            </a:r>
            <a:r>
              <a:rPr lang="en-US" sz="3400" dirty="0">
                <a:solidFill>
                  <a:schemeClr val="tx1"/>
                </a:solidFill>
              </a:rPr>
              <a:t> </a:t>
            </a:r>
            <a:r>
              <a:rPr lang="en-US" sz="3400" b="1" dirty="0">
                <a:solidFill>
                  <a:srgbClr val="79232E"/>
                </a:solidFill>
              </a:rPr>
              <a:t>respect</a:t>
            </a:r>
            <a:r>
              <a:rPr lang="en-US" sz="3400" dirty="0">
                <a:solidFill>
                  <a:schemeClr val="tx1"/>
                </a:solidFill>
              </a:rPr>
              <a:t> in their workplace</a:t>
            </a:r>
          </a:p>
          <a:p>
            <a:pPr marL="749300" lvl="2" indent="-457200">
              <a:spcAft>
                <a:spcPts val="1200"/>
              </a:spcAft>
              <a:buFont typeface="Wingdings" panose="05000000000000000000" pitchFamily="2" charset="2"/>
              <a:buChar char="§"/>
            </a:pPr>
            <a:r>
              <a:rPr lang="en-US" sz="3200" dirty="0"/>
              <a:t>with no harassment / discrimination </a:t>
            </a:r>
            <a:br>
              <a:rPr lang="en-US" sz="3200" dirty="0"/>
            </a:br>
            <a:r>
              <a:rPr lang="en-US" sz="3200" dirty="0"/>
              <a:t>on the job</a:t>
            </a:r>
          </a:p>
          <a:p>
            <a:pPr marL="749300" lvl="2" indent="-457200">
              <a:buFont typeface="Wingdings" panose="05000000000000000000" pitchFamily="2" charset="2"/>
              <a:buChar char="§"/>
            </a:pPr>
            <a:r>
              <a:rPr lang="en-US" sz="3200" dirty="0"/>
              <a:t>proactive steps must be taken to make </a:t>
            </a:r>
            <a:br>
              <a:rPr lang="en-US" sz="3200" dirty="0"/>
            </a:br>
            <a:r>
              <a:rPr lang="en-US" sz="3200" dirty="0"/>
              <a:t>sure no harassment / discrimination on job</a:t>
            </a:r>
          </a:p>
          <a:p>
            <a:endParaRPr lang="en-US" dirty="0"/>
          </a:p>
        </p:txBody>
      </p:sp>
    </p:spTree>
    <p:extLst>
      <p:ext uri="{BB962C8B-B14F-4D97-AF65-F5344CB8AC3E}">
        <p14:creationId xmlns:p14="http://schemas.microsoft.com/office/powerpoint/2010/main" val="28835046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BD9A-6B73-524B-B639-D61A46F16CB6}"/>
              </a:ext>
            </a:extLst>
          </p:cNvPr>
          <p:cNvSpPr>
            <a:spLocks noGrp="1"/>
          </p:cNvSpPr>
          <p:nvPr>
            <p:ph type="title"/>
          </p:nvPr>
        </p:nvSpPr>
        <p:spPr/>
        <p:txBody>
          <a:bodyPr/>
          <a:lstStyle/>
          <a:p>
            <a:r>
              <a:rPr lang="en-US" dirty="0"/>
              <a:t>LGBTQ – tips for you</a:t>
            </a:r>
          </a:p>
        </p:txBody>
      </p:sp>
      <p:sp>
        <p:nvSpPr>
          <p:cNvPr id="3" name="Content Placeholder 2">
            <a:extLst>
              <a:ext uri="{FF2B5EF4-FFF2-40B4-BE49-F238E27FC236}">
                <a16:creationId xmlns:a16="http://schemas.microsoft.com/office/drawing/2014/main" id="{E817C9DF-9DAA-E349-BA10-85CC3D8576F7}"/>
              </a:ext>
            </a:extLst>
          </p:cNvPr>
          <p:cNvSpPr>
            <a:spLocks noGrp="1"/>
          </p:cNvSpPr>
          <p:nvPr>
            <p:ph idx="1"/>
          </p:nvPr>
        </p:nvSpPr>
        <p:spPr>
          <a:xfrm>
            <a:off x="895350" y="1736725"/>
            <a:ext cx="7543800" cy="4283075"/>
          </a:xfrm>
        </p:spPr>
        <p:txBody>
          <a:bodyPr/>
          <a:lstStyle/>
          <a:p>
            <a:r>
              <a:rPr lang="en-US" sz="3200" dirty="0"/>
              <a:t>Treat with respect and dignity; call by proper pronoun / name; do not assume they are the spokesperson for all LGBTQ issues; act normal; do not refer to old name / gender; stand up for inappropriate conduct; and be an ally.</a:t>
            </a:r>
          </a:p>
          <a:p>
            <a:endParaRPr lang="en-US" dirty="0"/>
          </a:p>
        </p:txBody>
      </p:sp>
    </p:spTree>
    <p:extLst>
      <p:ext uri="{BB962C8B-B14F-4D97-AF65-F5344CB8AC3E}">
        <p14:creationId xmlns:p14="http://schemas.microsoft.com/office/powerpoint/2010/main" val="1556718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solidFill>
                  <a:schemeClr val="tx1"/>
                </a:solidFill>
              </a:rPr>
              <a:t>SOCIAL MEDIA &amp; </a:t>
            </a:r>
            <a:br>
              <a:rPr lang="en-US" sz="4400" dirty="0">
                <a:solidFill>
                  <a:schemeClr val="tx1"/>
                </a:solidFill>
              </a:rPr>
            </a:br>
            <a:r>
              <a:rPr lang="en-US" sz="4400" dirty="0">
                <a:solidFill>
                  <a:schemeClr val="tx1"/>
                </a:solidFill>
              </a:rPr>
              <a:t>HARASSMENT DISCRIMINATION</a:t>
            </a:r>
          </a:p>
        </p:txBody>
      </p:sp>
      <p:sp>
        <p:nvSpPr>
          <p:cNvPr id="3" name="Content Placeholder 2"/>
          <p:cNvSpPr>
            <a:spLocks noGrp="1"/>
          </p:cNvSpPr>
          <p:nvPr>
            <p:ph idx="1"/>
          </p:nvPr>
        </p:nvSpPr>
        <p:spPr>
          <a:xfrm>
            <a:off x="895350" y="1905000"/>
            <a:ext cx="7898271" cy="4399785"/>
          </a:xfrm>
        </p:spPr>
        <p:txBody>
          <a:bodyPr>
            <a:normAutofit/>
          </a:bodyPr>
          <a:lstStyle/>
          <a:p>
            <a:pPr marL="400050" indent="-400050">
              <a:buFont typeface="Wingdings" panose="05000000000000000000" pitchFamily="2" charset="2"/>
              <a:buChar char="Ø"/>
            </a:pPr>
            <a:r>
              <a:rPr lang="en-US" dirty="0">
                <a:solidFill>
                  <a:schemeClr val="tx1"/>
                </a:solidFill>
              </a:rPr>
              <a:t>Migrated to the digital domain as it is becoming a more common and acceptable method of communication. </a:t>
            </a:r>
          </a:p>
          <a:p>
            <a:pPr marL="400050" indent="-400050">
              <a:buFont typeface="Wingdings" panose="05000000000000000000" pitchFamily="2" charset="2"/>
              <a:buChar char="Ø"/>
            </a:pPr>
            <a:r>
              <a:rPr lang="en-US" dirty="0">
                <a:solidFill>
                  <a:schemeClr val="tx1"/>
                </a:solidFill>
              </a:rPr>
              <a:t>Blurred the line between work and private life, particularly when colleagues at work are also “friends” on Facebook or other social networking sites. </a:t>
            </a:r>
          </a:p>
          <a:p>
            <a:pPr marL="400050" indent="-400050">
              <a:buFont typeface="Wingdings" panose="05000000000000000000" pitchFamily="2" charset="2"/>
              <a:buChar char="Ø"/>
            </a:pPr>
            <a:r>
              <a:rPr lang="en-US" dirty="0">
                <a:solidFill>
                  <a:schemeClr val="tx1"/>
                </a:solidFill>
              </a:rPr>
              <a:t>An employee that may not make an inappropriate sexual comment to a co-worker will make the comment on a social networking site with the touch of a button. </a:t>
            </a:r>
          </a:p>
          <a:p>
            <a:pPr marL="400050" indent="-400050">
              <a:buFont typeface="Wingdings" panose="05000000000000000000" pitchFamily="2" charset="2"/>
              <a:buChar char="Ø"/>
            </a:pPr>
            <a:r>
              <a:rPr lang="en-US" dirty="0">
                <a:solidFill>
                  <a:schemeClr val="tx1"/>
                </a:solidFill>
              </a:rPr>
              <a:t>Somehow employees are reassured by a false sense of privacy or perhaps a feeling that they can engage in this type of behavior after hours. </a:t>
            </a:r>
          </a:p>
          <a:p>
            <a:pPr marL="400050" indent="-400050">
              <a:buFont typeface="Wingdings" panose="05000000000000000000" pitchFamily="2" charset="2"/>
              <a:buChar char="Ø"/>
            </a:pPr>
            <a:r>
              <a:rPr lang="en-US" dirty="0">
                <a:solidFill>
                  <a:schemeClr val="tx1"/>
                </a:solidFill>
              </a:rPr>
              <a:t>This behavior has increased the potential for sexual harassment claims in the workplace.</a:t>
            </a:r>
          </a:p>
        </p:txBody>
      </p:sp>
    </p:spTree>
    <p:extLst>
      <p:ext uri="{BB962C8B-B14F-4D97-AF65-F5344CB8AC3E}">
        <p14:creationId xmlns:p14="http://schemas.microsoft.com/office/powerpoint/2010/main" val="234934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MEDIA</a:t>
            </a:r>
          </a:p>
        </p:txBody>
      </p:sp>
      <p:sp>
        <p:nvSpPr>
          <p:cNvPr id="3" name="Content Placeholder 2"/>
          <p:cNvSpPr>
            <a:spLocks noGrp="1"/>
          </p:cNvSpPr>
          <p:nvPr>
            <p:ph idx="1"/>
          </p:nvPr>
        </p:nvSpPr>
        <p:spPr>
          <a:xfrm>
            <a:off x="895349" y="1866901"/>
            <a:ext cx="7029451" cy="4267199"/>
          </a:xfrm>
        </p:spPr>
        <p:txBody>
          <a:bodyPr>
            <a:noAutofit/>
          </a:bodyPr>
          <a:lstStyle/>
          <a:p>
            <a:pPr marL="400050" indent="-400050">
              <a:lnSpc>
                <a:spcPct val="100000"/>
              </a:lnSpc>
              <a:buFont typeface="Wingdings" panose="05000000000000000000" pitchFamily="2" charset="2"/>
              <a:buChar char="Ø"/>
            </a:pPr>
            <a:r>
              <a:rPr lang="en-US" dirty="0">
                <a:solidFill>
                  <a:schemeClr val="tx1"/>
                </a:solidFill>
              </a:rPr>
              <a:t>A post on a social media site may be the subject of a complaint by an employee if the post includes an unwelcome sexual advance, request for sexual favors and other verbal or physical harassment of a sexual nature.</a:t>
            </a:r>
          </a:p>
          <a:p>
            <a:pPr marL="400050" indent="-400050">
              <a:lnSpc>
                <a:spcPct val="100000"/>
              </a:lnSpc>
              <a:buFont typeface="Wingdings" panose="05000000000000000000" pitchFamily="2" charset="2"/>
              <a:buChar char="Ø"/>
            </a:pPr>
            <a:r>
              <a:rPr lang="en-US" dirty="0">
                <a:solidFill>
                  <a:schemeClr val="tx1"/>
                </a:solidFill>
              </a:rPr>
              <a:t>Must be taken seriously and investigated like any other complaint!</a:t>
            </a:r>
          </a:p>
          <a:p>
            <a:pPr marL="400050" indent="-400050">
              <a:lnSpc>
                <a:spcPct val="100000"/>
              </a:lnSpc>
              <a:buFont typeface="Wingdings" panose="05000000000000000000" pitchFamily="2" charset="2"/>
              <a:buChar char="Ø"/>
            </a:pPr>
            <a:r>
              <a:rPr lang="en-US" dirty="0">
                <a:solidFill>
                  <a:schemeClr val="tx1"/>
                </a:solidFill>
              </a:rPr>
              <a:t>Employers must protect their company with proper training to include online harassment, investigate complaints, and take the appropriate action in response to a complaint.</a:t>
            </a:r>
          </a:p>
          <a:p>
            <a:pPr marL="400050" indent="-400050">
              <a:lnSpc>
                <a:spcPct val="100000"/>
              </a:lnSpc>
              <a:buFont typeface="Wingdings" panose="05000000000000000000" pitchFamily="2" charset="2"/>
              <a:buChar char="Ø"/>
            </a:pPr>
            <a:r>
              <a:rPr lang="en-US" dirty="0">
                <a:solidFill>
                  <a:schemeClr val="tx1"/>
                </a:solidFill>
              </a:rPr>
              <a:t>Harassment can take place in real world and in cyber-world.</a:t>
            </a:r>
          </a:p>
          <a:p>
            <a:pPr marL="400050" indent="-400050">
              <a:lnSpc>
                <a:spcPct val="100000"/>
              </a:lnSpc>
              <a:buFont typeface="Wingdings" panose="05000000000000000000" pitchFamily="2" charset="2"/>
              <a:buChar char="Ø"/>
            </a:pPr>
            <a:r>
              <a:rPr lang="en-US" dirty="0">
                <a:solidFill>
                  <a:schemeClr val="tx1"/>
                </a:solidFill>
              </a:rPr>
              <a:t>Examples – lewd snapchat to colleague; inappropriate photo sent to colleague; dirty joke in an email sent to colleague</a:t>
            </a:r>
          </a:p>
        </p:txBody>
      </p:sp>
    </p:spTree>
    <p:extLst>
      <p:ext uri="{BB962C8B-B14F-4D97-AF65-F5344CB8AC3E}">
        <p14:creationId xmlns:p14="http://schemas.microsoft.com/office/powerpoint/2010/main" val="8789608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Key Concepts re Social Media:</a:t>
            </a:r>
            <a:br>
              <a:rPr lang="en-US" sz="3200" dirty="0">
                <a:solidFill>
                  <a:schemeClr val="tx1"/>
                </a:solidFill>
              </a:rPr>
            </a:br>
            <a:r>
              <a:rPr lang="en-US" sz="3200" dirty="0">
                <a:solidFill>
                  <a:schemeClr val="tx1"/>
                </a:solidFill>
              </a:rPr>
              <a:t>because people are getting in trouble online…</a:t>
            </a:r>
            <a:r>
              <a:rPr lang="en-US" sz="3200" dirty="0"/>
              <a:t>	</a:t>
            </a:r>
          </a:p>
        </p:txBody>
      </p:sp>
      <p:sp>
        <p:nvSpPr>
          <p:cNvPr id="3" name="Content Placeholder 2"/>
          <p:cNvSpPr>
            <a:spLocks noGrp="1"/>
          </p:cNvSpPr>
          <p:nvPr>
            <p:ph idx="1"/>
          </p:nvPr>
        </p:nvSpPr>
        <p:spPr>
          <a:xfrm>
            <a:off x="895350" y="1955251"/>
            <a:ext cx="7543800" cy="4216949"/>
          </a:xfrm>
        </p:spPr>
        <p:txBody>
          <a:bodyPr>
            <a:normAutofit/>
          </a:bodyPr>
          <a:lstStyle/>
          <a:p>
            <a:pPr>
              <a:buFont typeface="Wingdings" panose="05000000000000000000" pitchFamily="2" charset="2"/>
              <a:buChar char="§"/>
            </a:pPr>
            <a:r>
              <a:rPr lang="en-US" dirty="0"/>
              <a:t>  No expectation of Privacy</a:t>
            </a:r>
          </a:p>
          <a:p>
            <a:pPr>
              <a:buFont typeface="Wingdings" panose="05000000000000000000" pitchFamily="2" charset="2"/>
              <a:buChar char="§"/>
            </a:pPr>
            <a:r>
              <a:rPr lang="en-US" dirty="0"/>
              <a:t>  Post as if comfortable with the whole world seeing</a:t>
            </a:r>
          </a:p>
          <a:p>
            <a:pPr marL="285750" indent="-285750">
              <a:buFont typeface="Wingdings" panose="05000000000000000000" pitchFamily="2" charset="2"/>
              <a:buChar char="§"/>
            </a:pPr>
            <a:r>
              <a:rPr lang="en-US" dirty="0"/>
              <a:t>If it would violate policies / laws in person, it would violate policies if in cyber-world</a:t>
            </a:r>
          </a:p>
          <a:p>
            <a:pPr>
              <a:buFont typeface="Wingdings" panose="05000000000000000000" pitchFamily="2" charset="2"/>
              <a:buChar char="§"/>
            </a:pPr>
            <a:r>
              <a:rPr lang="en-US" dirty="0"/>
              <a:t>  No specific laws to govern</a:t>
            </a:r>
          </a:p>
          <a:p>
            <a:pPr>
              <a:buFont typeface="Wingdings" panose="05000000000000000000" pitchFamily="2" charset="2"/>
              <a:buChar char="§"/>
            </a:pPr>
            <a:r>
              <a:rPr lang="en-US" dirty="0"/>
              <a:t>  Nothing is ever Deleted</a:t>
            </a:r>
          </a:p>
          <a:p>
            <a:pPr>
              <a:buFont typeface="Wingdings" panose="05000000000000000000" pitchFamily="2" charset="2"/>
              <a:buChar char="§"/>
            </a:pPr>
            <a:r>
              <a:rPr lang="en-US" dirty="0"/>
              <a:t>  You can be responsible for posts in cyber world</a:t>
            </a:r>
          </a:p>
          <a:p>
            <a:pPr>
              <a:buFont typeface="Wingdings" panose="05000000000000000000" pitchFamily="2" charset="2"/>
              <a:buChar char="§"/>
            </a:pPr>
            <a:r>
              <a:rPr lang="en-US" dirty="0"/>
              <a:t>  Blurred Line between professional and personal life is the danger</a:t>
            </a:r>
          </a:p>
        </p:txBody>
      </p:sp>
    </p:spTree>
    <p:extLst>
      <p:ext uri="{BB962C8B-B14F-4D97-AF65-F5344CB8AC3E}">
        <p14:creationId xmlns:p14="http://schemas.microsoft.com/office/powerpoint/2010/main" val="29607198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Social Media: </a:t>
            </a:r>
            <a:br>
              <a:rPr lang="en-US" dirty="0"/>
            </a:br>
            <a:r>
              <a:rPr lang="en-US" b="1" dirty="0"/>
              <a:t>Think about it!!</a:t>
            </a:r>
            <a:r>
              <a:rPr lang="en-US" dirty="0"/>
              <a:t>	</a:t>
            </a:r>
          </a:p>
        </p:txBody>
      </p:sp>
      <p:sp>
        <p:nvSpPr>
          <p:cNvPr id="3" name="Content Placeholder 2"/>
          <p:cNvSpPr>
            <a:spLocks noGrp="1"/>
          </p:cNvSpPr>
          <p:nvPr>
            <p:ph idx="1"/>
          </p:nvPr>
        </p:nvSpPr>
        <p:spPr>
          <a:xfrm>
            <a:off x="1828800" y="1752599"/>
            <a:ext cx="5791200" cy="4495801"/>
          </a:xfrm>
        </p:spPr>
        <p:txBody>
          <a:bodyPr>
            <a:noAutofit/>
          </a:bodyPr>
          <a:lstStyle/>
          <a:p>
            <a:pPr algn="ctr">
              <a:spcAft>
                <a:spcPts val="1200"/>
              </a:spcAft>
            </a:pPr>
            <a:r>
              <a:rPr lang="en-US" sz="3600" u="sng" dirty="0">
                <a:solidFill>
                  <a:srgbClr val="79232E"/>
                </a:solidFill>
              </a:rPr>
              <a:t>You should be working </a:t>
            </a:r>
            <a:br>
              <a:rPr lang="en-US" sz="3600" u="sng" dirty="0">
                <a:solidFill>
                  <a:srgbClr val="79232E"/>
                </a:solidFill>
              </a:rPr>
            </a:br>
            <a:r>
              <a:rPr lang="en-US" sz="3600" u="sng" dirty="0">
                <a:solidFill>
                  <a:srgbClr val="79232E"/>
                </a:solidFill>
              </a:rPr>
              <a:t>during business hours </a:t>
            </a:r>
          </a:p>
          <a:p>
            <a:pPr marL="703262" indent="0">
              <a:lnSpc>
                <a:spcPct val="80000"/>
              </a:lnSpc>
              <a:buNone/>
            </a:pPr>
            <a:r>
              <a:rPr lang="en-US" sz="2400" dirty="0"/>
              <a:t>Be Aware Regarding Social Media: </a:t>
            </a:r>
          </a:p>
          <a:p>
            <a:pPr marL="1389062" indent="-685800">
              <a:lnSpc>
                <a:spcPct val="80000"/>
              </a:lnSpc>
              <a:buFont typeface="Wingdings" panose="05000000000000000000" pitchFamily="2" charset="2"/>
              <a:buChar char="ü"/>
            </a:pPr>
            <a:r>
              <a:rPr lang="en-US" sz="2400" dirty="0"/>
              <a:t>Harassment</a:t>
            </a:r>
          </a:p>
          <a:p>
            <a:pPr marL="1389062" indent="-685800">
              <a:lnSpc>
                <a:spcPct val="80000"/>
              </a:lnSpc>
              <a:buFont typeface="Wingdings" panose="05000000000000000000" pitchFamily="2" charset="2"/>
              <a:buChar char="ü"/>
            </a:pPr>
            <a:r>
              <a:rPr lang="en-US" sz="2400" dirty="0"/>
              <a:t>Violence</a:t>
            </a:r>
          </a:p>
          <a:p>
            <a:pPr marL="1389062" indent="-685800">
              <a:lnSpc>
                <a:spcPct val="80000"/>
              </a:lnSpc>
              <a:buFont typeface="Wingdings" panose="05000000000000000000" pitchFamily="2" charset="2"/>
              <a:buChar char="ü"/>
            </a:pPr>
            <a:r>
              <a:rPr lang="en-US" sz="2400" dirty="0"/>
              <a:t>Breaching Confidentiality </a:t>
            </a:r>
          </a:p>
          <a:p>
            <a:pPr marL="1389062" indent="-685800">
              <a:lnSpc>
                <a:spcPct val="80000"/>
              </a:lnSpc>
              <a:buFont typeface="Wingdings" panose="05000000000000000000" pitchFamily="2" charset="2"/>
              <a:buChar char="ü"/>
            </a:pPr>
            <a:r>
              <a:rPr lang="en-US" sz="2400" dirty="0"/>
              <a:t>Teasing</a:t>
            </a:r>
          </a:p>
          <a:p>
            <a:pPr marL="1389062" indent="-685800">
              <a:lnSpc>
                <a:spcPct val="80000"/>
              </a:lnSpc>
              <a:buFont typeface="Wingdings" panose="05000000000000000000" pitchFamily="2" charset="2"/>
              <a:buChar char="ü"/>
            </a:pPr>
            <a:r>
              <a:rPr lang="en-US" sz="2400" dirty="0"/>
              <a:t>Workplace Bullying </a:t>
            </a:r>
          </a:p>
          <a:p>
            <a:r>
              <a:rPr lang="en-US" sz="2400" b="1" i="1" dirty="0"/>
              <a:t>Will Be Disciplined if Related to Employment.</a:t>
            </a:r>
          </a:p>
        </p:txBody>
      </p:sp>
    </p:spTree>
    <p:extLst>
      <p:ext uri="{BB962C8B-B14F-4D97-AF65-F5344CB8AC3E}">
        <p14:creationId xmlns:p14="http://schemas.microsoft.com/office/powerpoint/2010/main" val="7695108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normAutofit/>
          </a:bodyPr>
          <a:lstStyle/>
          <a:p>
            <a:pPr eaLnBrk="1" hangingPunct="1"/>
            <a:r>
              <a:rPr lang="en-US" u="sng" dirty="0">
                <a:solidFill>
                  <a:srgbClr val="79232E"/>
                </a:solidFill>
                <a:cs typeface="Arial" charset="0"/>
              </a:rPr>
              <a:t>Social Media</a:t>
            </a:r>
            <a:r>
              <a:rPr lang="en-US" dirty="0">
                <a:solidFill>
                  <a:srgbClr val="79232E"/>
                </a:solidFill>
                <a:cs typeface="Arial" charset="0"/>
              </a:rPr>
              <a:t>: </a:t>
            </a:r>
            <a:br>
              <a:rPr lang="en-US" dirty="0">
                <a:solidFill>
                  <a:schemeClr val="tx1"/>
                </a:solidFill>
                <a:cs typeface="Arial" charset="0"/>
              </a:rPr>
            </a:br>
            <a:r>
              <a:rPr lang="en-US" dirty="0">
                <a:solidFill>
                  <a:schemeClr val="tx1"/>
                </a:solidFill>
                <a:cs typeface="Arial" charset="0"/>
              </a:rPr>
              <a:t>Proceed with Caution!!</a:t>
            </a:r>
          </a:p>
        </p:txBody>
      </p:sp>
      <p:sp>
        <p:nvSpPr>
          <p:cNvPr id="52226" name="Content Placeholder 2"/>
          <p:cNvSpPr>
            <a:spLocks noGrp="1"/>
          </p:cNvSpPr>
          <p:nvPr>
            <p:ph idx="1"/>
          </p:nvPr>
        </p:nvSpPr>
        <p:spPr>
          <a:xfrm>
            <a:off x="1066800" y="2057400"/>
            <a:ext cx="7083425" cy="3505200"/>
          </a:xfrm>
        </p:spPr>
        <p:txBody>
          <a:bodyPr>
            <a:normAutofit/>
          </a:bodyPr>
          <a:lstStyle/>
          <a:p>
            <a:pPr eaLnBrk="1" hangingPunct="1">
              <a:buFont typeface="Wingdings" panose="05000000000000000000" pitchFamily="2" charset="2"/>
              <a:buChar char="§"/>
            </a:pPr>
            <a:r>
              <a:rPr lang="en-US" sz="2800" dirty="0">
                <a:latin typeface="Arial" charset="0"/>
                <a:cs typeface="Arial" charset="0"/>
              </a:rPr>
              <a:t> Employees can be legally responsible for  </a:t>
            </a:r>
            <a:r>
              <a:rPr lang="ja-JP" altLang="en-US" sz="2800" dirty="0">
                <a:latin typeface="Arial" charset="0"/>
                <a:cs typeface="Arial" charset="0"/>
              </a:rPr>
              <a:t>“</a:t>
            </a:r>
            <a:r>
              <a:rPr lang="en-US" altLang="ja-JP" sz="2800" dirty="0">
                <a:latin typeface="Arial" charset="0"/>
                <a:cs typeface="Arial" charset="0"/>
              </a:rPr>
              <a:t>their</a:t>
            </a:r>
            <a:r>
              <a:rPr lang="ja-JP" altLang="en-US" sz="2800" dirty="0">
                <a:latin typeface="Arial" charset="0"/>
                <a:cs typeface="Arial" charset="0"/>
              </a:rPr>
              <a:t>”</a:t>
            </a:r>
            <a:r>
              <a:rPr lang="en-US" altLang="ja-JP" sz="2800" dirty="0">
                <a:latin typeface="Arial" charset="0"/>
                <a:cs typeface="Arial" charset="0"/>
              </a:rPr>
              <a:t> postings </a:t>
            </a:r>
          </a:p>
          <a:p>
            <a:pPr marL="342900" indent="-342900" eaLnBrk="1" hangingPunct="1">
              <a:buFont typeface="Wingdings" panose="05000000000000000000" pitchFamily="2" charset="2"/>
              <a:buChar char="§"/>
            </a:pPr>
            <a:r>
              <a:rPr lang="en-US" sz="2800" dirty="0">
                <a:latin typeface="Arial" charset="0"/>
                <a:cs typeface="Arial" charset="0"/>
              </a:rPr>
              <a:t>All contents in company email (even if a joke) can have legal consequences for employee and company</a:t>
            </a:r>
          </a:p>
          <a:p>
            <a:pPr marL="400050" indent="-342900" eaLnBrk="1" hangingPunct="1">
              <a:buFont typeface="Wingdings" panose="05000000000000000000" pitchFamily="2" charset="2"/>
              <a:buChar char="§"/>
            </a:pPr>
            <a:r>
              <a:rPr lang="en-US" sz="2800" dirty="0">
                <a:latin typeface="Arial" charset="0"/>
                <a:cs typeface="Arial" charset="0"/>
              </a:rPr>
              <a:t>Be mindful of </a:t>
            </a:r>
            <a:r>
              <a:rPr lang="en-US" sz="2800" dirty="0">
                <a:solidFill>
                  <a:srgbClr val="79232E"/>
                </a:solidFill>
                <a:latin typeface="Arial" charset="0"/>
                <a:cs typeface="Arial" charset="0"/>
              </a:rPr>
              <a:t>discrimination, bullying, harassment</a:t>
            </a:r>
          </a:p>
          <a:p>
            <a:pPr eaLnBrk="1" hangingPunct="1">
              <a:buFont typeface="Wingdings" panose="05000000000000000000" pitchFamily="2" charset="2"/>
              <a:buChar char="§"/>
            </a:pPr>
            <a:endParaRPr lang="en-US" sz="2800" dirty="0">
              <a:latin typeface="Arial" charset="0"/>
              <a:cs typeface="Arial" charset="0"/>
            </a:endParaRPr>
          </a:p>
        </p:txBody>
      </p:sp>
    </p:spTree>
    <p:extLst>
      <p:ext uri="{BB962C8B-B14F-4D97-AF65-F5344CB8AC3E}">
        <p14:creationId xmlns:p14="http://schemas.microsoft.com/office/powerpoint/2010/main" val="458713274"/>
      </p:ext>
    </p:extLst>
  </p:cSld>
  <p:clrMapOvr>
    <a:masterClrMapping/>
  </p:clrMapOvr>
  <p:transition spd="slow">
    <p:blinds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EMAIL AND </a:t>
            </a:r>
            <a:br>
              <a:rPr lang="en-US" dirty="0">
                <a:solidFill>
                  <a:schemeClr val="tx1"/>
                </a:solidFill>
              </a:rPr>
            </a:br>
            <a:r>
              <a:rPr lang="en-US" dirty="0">
                <a:solidFill>
                  <a:schemeClr val="tx1"/>
                </a:solidFill>
              </a:rPr>
              <a:t>COMPUTER USE</a:t>
            </a:r>
          </a:p>
        </p:txBody>
      </p:sp>
      <p:sp>
        <p:nvSpPr>
          <p:cNvPr id="3" name="Content Placeholder 2"/>
          <p:cNvSpPr>
            <a:spLocks noGrp="1"/>
          </p:cNvSpPr>
          <p:nvPr>
            <p:ph idx="1"/>
          </p:nvPr>
        </p:nvSpPr>
        <p:spPr>
          <a:xfrm>
            <a:off x="981075" y="1905001"/>
            <a:ext cx="7372350" cy="4267200"/>
          </a:xfrm>
        </p:spPr>
        <p:txBody>
          <a:bodyPr>
            <a:noAutofit/>
          </a:bodyPr>
          <a:lstStyle/>
          <a:p>
            <a:pPr>
              <a:buFont typeface="Wingdings" panose="05000000000000000000" pitchFamily="2" charset="2"/>
              <a:buChar char="§"/>
            </a:pPr>
            <a:r>
              <a:rPr lang="en-US" sz="3200" dirty="0"/>
              <a:t>  Electronic Communication Policy</a:t>
            </a:r>
          </a:p>
          <a:p>
            <a:pPr>
              <a:buFont typeface="Wingdings" panose="05000000000000000000" pitchFamily="2" charset="2"/>
              <a:buChar char="§"/>
            </a:pPr>
            <a:r>
              <a:rPr lang="en-US" sz="3200" dirty="0"/>
              <a:t>  Use Email for Work Reasons</a:t>
            </a:r>
          </a:p>
          <a:p>
            <a:pPr marL="400050" indent="-400050">
              <a:buFont typeface="Wingdings" panose="05000000000000000000" pitchFamily="2" charset="2"/>
              <a:buChar char="§"/>
            </a:pPr>
            <a:r>
              <a:rPr lang="en-US" sz="3200" dirty="0"/>
              <a:t>Do not use other’s emails, passwords, computers, etc. </a:t>
            </a:r>
          </a:p>
          <a:p>
            <a:pPr>
              <a:buFont typeface="Wingdings" panose="05000000000000000000" pitchFamily="2" charset="2"/>
              <a:buChar char="§"/>
            </a:pPr>
            <a:r>
              <a:rPr lang="en-US" sz="3200" dirty="0"/>
              <a:t>  Do not copy software</a:t>
            </a:r>
          </a:p>
          <a:p>
            <a:pPr marL="400050" indent="-400050">
              <a:buFont typeface="Wingdings" panose="05000000000000000000" pitchFamily="2" charset="2"/>
              <a:buChar char="§"/>
            </a:pPr>
            <a:r>
              <a:rPr lang="en-US" sz="3200" dirty="0"/>
              <a:t>Always keep your computer secure because of sensitive and confidential information</a:t>
            </a:r>
          </a:p>
        </p:txBody>
      </p:sp>
    </p:spTree>
    <p:extLst>
      <p:ext uri="{BB962C8B-B14F-4D97-AF65-F5344CB8AC3E}">
        <p14:creationId xmlns:p14="http://schemas.microsoft.com/office/powerpoint/2010/main" val="30995368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2F0E-1445-A644-BC5C-5D3B1A3FD5AF}"/>
              </a:ext>
            </a:extLst>
          </p:cNvPr>
          <p:cNvSpPr>
            <a:spLocks noGrp="1"/>
          </p:cNvSpPr>
          <p:nvPr>
            <p:ph type="title"/>
          </p:nvPr>
        </p:nvSpPr>
        <p:spPr/>
        <p:txBody>
          <a:bodyPr/>
          <a:lstStyle/>
          <a:p>
            <a:r>
              <a:rPr lang="en-US" dirty="0"/>
              <a:t>With the click of one button	</a:t>
            </a:r>
          </a:p>
        </p:txBody>
      </p:sp>
      <p:sp>
        <p:nvSpPr>
          <p:cNvPr id="3" name="Content Placeholder 2">
            <a:extLst>
              <a:ext uri="{FF2B5EF4-FFF2-40B4-BE49-F238E27FC236}">
                <a16:creationId xmlns:a16="http://schemas.microsoft.com/office/drawing/2014/main" id="{E9610370-6685-F749-A712-8B6EAC336373}"/>
              </a:ext>
            </a:extLst>
          </p:cNvPr>
          <p:cNvSpPr>
            <a:spLocks noGrp="1"/>
          </p:cNvSpPr>
          <p:nvPr>
            <p:ph idx="1"/>
          </p:nvPr>
        </p:nvSpPr>
        <p:spPr/>
        <p:txBody>
          <a:bodyPr/>
          <a:lstStyle/>
          <a:p>
            <a:r>
              <a:rPr lang="en-US" sz="4800" dirty="0"/>
              <a:t>You have FOREVER lost control of that information! </a:t>
            </a:r>
          </a:p>
          <a:p>
            <a:r>
              <a:rPr lang="en-US" sz="4800" dirty="0"/>
              <a:t>Think about it. </a:t>
            </a:r>
          </a:p>
        </p:txBody>
      </p:sp>
    </p:spTree>
    <p:extLst>
      <p:ext uri="{BB962C8B-B14F-4D97-AF65-F5344CB8AC3E}">
        <p14:creationId xmlns:p14="http://schemas.microsoft.com/office/powerpoint/2010/main" val="12608942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Interesting Ideas re: Harassment</a:t>
            </a:r>
          </a:p>
        </p:txBody>
      </p:sp>
      <p:sp>
        <p:nvSpPr>
          <p:cNvPr id="3" name="Content Placeholder 2"/>
          <p:cNvSpPr>
            <a:spLocks noGrp="1"/>
          </p:cNvSpPr>
          <p:nvPr>
            <p:ph idx="1"/>
          </p:nvPr>
        </p:nvSpPr>
        <p:spPr>
          <a:xfrm>
            <a:off x="762000" y="1752600"/>
            <a:ext cx="7742880" cy="3971364"/>
          </a:xfrm>
        </p:spPr>
        <p:txBody>
          <a:bodyPr>
            <a:noAutofit/>
          </a:bodyPr>
          <a:lstStyle/>
          <a:p>
            <a:pPr marL="400050" indent="-400050">
              <a:buFont typeface="Wingdings" panose="05000000000000000000" pitchFamily="2" charset="2"/>
              <a:buChar char="Ø"/>
            </a:pPr>
            <a:r>
              <a:rPr lang="en-US" sz="2800" dirty="0"/>
              <a:t>A non-employee (I.C.) or part-time can harass or be harassed</a:t>
            </a:r>
          </a:p>
          <a:p>
            <a:pPr marL="400050" indent="-400050">
              <a:buFont typeface="Wingdings" panose="05000000000000000000" pitchFamily="2" charset="2"/>
              <a:buChar char="Ø"/>
            </a:pPr>
            <a:r>
              <a:rPr lang="en-US" sz="2800" dirty="0"/>
              <a:t>Violating the Employer’s policy, but not the law, can be harassment and can subject you to employee discipline</a:t>
            </a:r>
          </a:p>
          <a:p>
            <a:pPr marL="400050" indent="-400050">
              <a:buFont typeface="Wingdings" panose="05000000000000000000" pitchFamily="2" charset="2"/>
              <a:buChar char="Ø"/>
            </a:pPr>
            <a:r>
              <a:rPr lang="en-US" sz="2800" dirty="0"/>
              <a:t>One instance can be enough (i.e., one comment)</a:t>
            </a:r>
          </a:p>
          <a:p>
            <a:pPr marL="400050" indent="-400050">
              <a:buFont typeface="Wingdings" panose="05000000000000000000" pitchFamily="2" charset="2"/>
              <a:buChar char="Ø"/>
            </a:pPr>
            <a:r>
              <a:rPr lang="en-US" sz="2800" dirty="0"/>
              <a:t>If everyone laughs at the actions, including the target, it can still be harassment</a:t>
            </a:r>
          </a:p>
          <a:p>
            <a:pPr marL="400050" indent="-400050">
              <a:buFont typeface="Wingdings" panose="05000000000000000000" pitchFamily="2" charset="2"/>
              <a:buChar char="Ø"/>
            </a:pPr>
            <a:r>
              <a:rPr lang="en-US" sz="2800" dirty="0"/>
              <a:t>Your social media use may be looked at by your employer</a:t>
            </a:r>
          </a:p>
        </p:txBody>
      </p:sp>
    </p:spTree>
    <p:extLst>
      <p:ext uri="{BB962C8B-B14F-4D97-AF65-F5344CB8AC3E}">
        <p14:creationId xmlns:p14="http://schemas.microsoft.com/office/powerpoint/2010/main" val="5723903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Interesting Ideas...</a:t>
            </a:r>
          </a:p>
        </p:txBody>
      </p:sp>
      <p:sp>
        <p:nvSpPr>
          <p:cNvPr id="3" name="Content Placeholder 2"/>
          <p:cNvSpPr>
            <a:spLocks noGrp="1"/>
          </p:cNvSpPr>
          <p:nvPr>
            <p:ph idx="1"/>
          </p:nvPr>
        </p:nvSpPr>
        <p:spPr>
          <a:xfrm>
            <a:off x="895350" y="2084294"/>
            <a:ext cx="7151370" cy="3639670"/>
          </a:xfrm>
        </p:spPr>
        <p:txBody>
          <a:bodyPr>
            <a:noAutofit/>
          </a:bodyPr>
          <a:lstStyle/>
          <a:p>
            <a:pPr marL="400050" indent="-400050">
              <a:buFont typeface="Wingdings" panose="05000000000000000000" pitchFamily="2" charset="2"/>
              <a:buChar char="Ø"/>
            </a:pPr>
            <a:r>
              <a:rPr lang="en-US" sz="2800" dirty="0"/>
              <a:t>Culture is not an excuse</a:t>
            </a:r>
          </a:p>
          <a:p>
            <a:pPr marL="400050" indent="-400050">
              <a:buFont typeface="Wingdings" panose="05000000000000000000" pitchFamily="2" charset="2"/>
              <a:buChar char="Ø"/>
            </a:pPr>
            <a:r>
              <a:rPr lang="en-US" sz="2800" dirty="0"/>
              <a:t>Intent of the actor is not relevant or a defense</a:t>
            </a:r>
          </a:p>
          <a:p>
            <a:pPr marL="400050" indent="-400050">
              <a:buFont typeface="Wingdings" panose="05000000000000000000" pitchFamily="2" charset="2"/>
              <a:buChar char="Ø"/>
            </a:pPr>
            <a:r>
              <a:rPr lang="en-US" sz="2800" dirty="0"/>
              <a:t>If everyone at work does it (even the CEO), it still can be harassment</a:t>
            </a:r>
          </a:p>
          <a:p>
            <a:pPr marL="400050" indent="-400050">
              <a:buFont typeface="Wingdings" panose="05000000000000000000" pitchFamily="2" charset="2"/>
              <a:buChar char="Ø"/>
            </a:pPr>
            <a:r>
              <a:rPr lang="en-US" sz="2800" dirty="0"/>
              <a:t>If someone dresses a certain way, they do not “ask” to be harassed</a:t>
            </a:r>
          </a:p>
          <a:p>
            <a:pPr marL="0" indent="0">
              <a:buNone/>
            </a:pPr>
            <a:endParaRPr lang="en-US" sz="2800" dirty="0"/>
          </a:p>
        </p:txBody>
      </p:sp>
    </p:spTree>
    <p:extLst>
      <p:ext uri="{BB962C8B-B14F-4D97-AF65-F5344CB8AC3E}">
        <p14:creationId xmlns:p14="http://schemas.microsoft.com/office/powerpoint/2010/main" val="320466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Self Quiz…What do you think? </a:t>
            </a:r>
            <a:br>
              <a:rPr lang="en-US" sz="4400" dirty="0"/>
            </a:br>
            <a:r>
              <a:rPr lang="en-US" sz="4400" dirty="0"/>
              <a:t>Is this OK?</a:t>
            </a:r>
          </a:p>
        </p:txBody>
      </p:sp>
      <p:sp>
        <p:nvSpPr>
          <p:cNvPr id="3" name="Content Placeholder 2"/>
          <p:cNvSpPr>
            <a:spLocks noGrp="1"/>
          </p:cNvSpPr>
          <p:nvPr>
            <p:ph idx="1"/>
          </p:nvPr>
        </p:nvSpPr>
        <p:spPr>
          <a:xfrm>
            <a:off x="895350" y="2020311"/>
            <a:ext cx="7562159" cy="4182535"/>
          </a:xfrm>
        </p:spPr>
        <p:txBody>
          <a:bodyPr>
            <a:normAutofit lnSpcReduction="10000"/>
          </a:bodyPr>
          <a:lstStyle/>
          <a:p>
            <a:pPr marL="514350" indent="-514350">
              <a:spcAft>
                <a:spcPts val="600"/>
              </a:spcAft>
              <a:buFont typeface="+mj-lt"/>
              <a:buAutoNum type="arabicPeriod"/>
            </a:pPr>
            <a:r>
              <a:rPr lang="en-US" sz="2800" dirty="0"/>
              <a:t>I heard two male colleagues cracking jokes about a gay resident who frequents the building and I don’t like what I am hearing. The two males happen to be gay.</a:t>
            </a:r>
          </a:p>
          <a:p>
            <a:pPr marL="514350" indent="-514350">
              <a:spcAft>
                <a:spcPts val="600"/>
              </a:spcAft>
              <a:buFont typeface="+mj-lt"/>
              <a:buAutoNum type="arabicPeriod"/>
            </a:pPr>
            <a:r>
              <a:rPr lang="en-US" sz="2800" dirty="0"/>
              <a:t>If I stare intently at an intern, I do not have to worry about harassment charges because it was just a look. I did not lay a finger on him!</a:t>
            </a:r>
          </a:p>
          <a:p>
            <a:pPr marL="514350" indent="-514350">
              <a:spcAft>
                <a:spcPts val="600"/>
              </a:spcAft>
              <a:buFont typeface="+mj-lt"/>
              <a:buAutoNum type="arabicPeriod"/>
            </a:pPr>
            <a:r>
              <a:rPr lang="en-US" sz="2800" dirty="0"/>
              <a:t>If I send a co-worker a Meme about Catholics (even though I am Catholic), it will never violate my company’s policy. </a:t>
            </a:r>
          </a:p>
        </p:txBody>
      </p:sp>
    </p:spTree>
    <p:extLst>
      <p:ext uri="{BB962C8B-B14F-4D97-AF65-F5344CB8AC3E}">
        <p14:creationId xmlns:p14="http://schemas.microsoft.com/office/powerpoint/2010/main" val="350337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Fine Line Ideas to Discuss</a:t>
            </a:r>
          </a:p>
        </p:txBody>
      </p:sp>
      <p:sp>
        <p:nvSpPr>
          <p:cNvPr id="3" name="Content Placeholder 2"/>
          <p:cNvSpPr>
            <a:spLocks noGrp="1"/>
          </p:cNvSpPr>
          <p:nvPr>
            <p:ph idx="1"/>
          </p:nvPr>
        </p:nvSpPr>
        <p:spPr>
          <a:xfrm>
            <a:off x="1097280" y="2084294"/>
            <a:ext cx="6949440" cy="3935506"/>
          </a:xfrm>
        </p:spPr>
        <p:txBody>
          <a:bodyPr>
            <a:normAutofit/>
          </a:bodyPr>
          <a:lstStyle/>
          <a:p>
            <a:pPr marL="1389062" indent="-685800">
              <a:lnSpc>
                <a:spcPct val="80000"/>
              </a:lnSpc>
              <a:buFont typeface="Wingdings" panose="05000000000000000000" pitchFamily="2" charset="2"/>
              <a:buChar char="ü"/>
            </a:pPr>
            <a:r>
              <a:rPr lang="en-US" sz="3600" dirty="0"/>
              <a:t>Dating at work</a:t>
            </a:r>
          </a:p>
          <a:p>
            <a:pPr marL="1389062" indent="-685800">
              <a:lnSpc>
                <a:spcPct val="80000"/>
              </a:lnSpc>
              <a:buFont typeface="Wingdings" panose="05000000000000000000" pitchFamily="2" charset="2"/>
              <a:buChar char="ü"/>
            </a:pPr>
            <a:r>
              <a:rPr lang="en-US" sz="3600" dirty="0"/>
              <a:t>Jokes at work </a:t>
            </a:r>
          </a:p>
          <a:p>
            <a:pPr marL="1389062" indent="-685800">
              <a:lnSpc>
                <a:spcPct val="80000"/>
              </a:lnSpc>
              <a:buFont typeface="Wingdings" panose="05000000000000000000" pitchFamily="2" charset="2"/>
              <a:buChar char="ü"/>
            </a:pPr>
            <a:r>
              <a:rPr lang="en-US" sz="3600" dirty="0"/>
              <a:t>Compliments at work</a:t>
            </a:r>
          </a:p>
          <a:p>
            <a:pPr marL="1389062" indent="-685800">
              <a:lnSpc>
                <a:spcPct val="80000"/>
              </a:lnSpc>
              <a:buFont typeface="Wingdings" panose="05000000000000000000" pitchFamily="2" charset="2"/>
              <a:buChar char="ü"/>
            </a:pPr>
            <a:r>
              <a:rPr lang="en-US" sz="3600" dirty="0"/>
              <a:t>Gifts and cards at work</a:t>
            </a:r>
          </a:p>
          <a:p>
            <a:pPr marL="1389062" indent="-685800">
              <a:lnSpc>
                <a:spcPct val="80000"/>
              </a:lnSpc>
              <a:buFont typeface="Wingdings" panose="05000000000000000000" pitchFamily="2" charset="2"/>
              <a:buChar char="ü"/>
            </a:pPr>
            <a:r>
              <a:rPr lang="en-US" sz="3600" dirty="0"/>
              <a:t>Touching at work </a:t>
            </a:r>
          </a:p>
          <a:p>
            <a:pPr marL="1389062" indent="-685800">
              <a:lnSpc>
                <a:spcPct val="80000"/>
              </a:lnSpc>
              <a:buFont typeface="Wingdings" panose="05000000000000000000" pitchFamily="2" charset="2"/>
              <a:buChar char="ü"/>
            </a:pPr>
            <a:r>
              <a:rPr lang="en-US" sz="3600" dirty="0"/>
              <a:t>Social media </a:t>
            </a:r>
          </a:p>
          <a:p>
            <a:endParaRPr lang="en-US" dirty="0"/>
          </a:p>
        </p:txBody>
      </p:sp>
    </p:spTree>
    <p:extLst>
      <p:ext uri="{BB962C8B-B14F-4D97-AF65-F5344CB8AC3E}">
        <p14:creationId xmlns:p14="http://schemas.microsoft.com/office/powerpoint/2010/main" val="7561844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Workplace Romance</a:t>
            </a:r>
          </a:p>
        </p:txBody>
      </p:sp>
      <p:sp>
        <p:nvSpPr>
          <p:cNvPr id="3" name="Content Placeholder 2"/>
          <p:cNvSpPr>
            <a:spLocks noGrp="1"/>
          </p:cNvSpPr>
          <p:nvPr>
            <p:ph idx="1"/>
          </p:nvPr>
        </p:nvSpPr>
        <p:spPr>
          <a:xfrm>
            <a:off x="990600" y="1905001"/>
            <a:ext cx="7620000" cy="4343400"/>
          </a:xfrm>
        </p:spPr>
        <p:txBody>
          <a:bodyPr>
            <a:normAutofit/>
          </a:bodyPr>
          <a:lstStyle/>
          <a:p>
            <a:pPr>
              <a:buFont typeface="Wingdings" panose="05000000000000000000" pitchFamily="2" charset="2"/>
              <a:buChar char="§"/>
            </a:pPr>
            <a:r>
              <a:rPr lang="en-US" sz="3200" dirty="0"/>
              <a:t> </a:t>
            </a:r>
            <a:r>
              <a:rPr lang="en-US" sz="2800" dirty="0"/>
              <a:t>1</a:t>
            </a:r>
            <a:r>
              <a:rPr lang="en-US" sz="2800" baseline="30000" dirty="0"/>
              <a:t>st</a:t>
            </a:r>
            <a:r>
              <a:rPr lang="en-US" sz="2800" dirty="0"/>
              <a:t> Amendment Free Association</a:t>
            </a:r>
          </a:p>
          <a:p>
            <a:pPr>
              <a:buFont typeface="Wingdings" panose="05000000000000000000" pitchFamily="2" charset="2"/>
              <a:buChar char="§"/>
            </a:pPr>
            <a:r>
              <a:rPr lang="en-US" sz="2800" dirty="0"/>
              <a:t> Check your policy</a:t>
            </a:r>
          </a:p>
          <a:p>
            <a:pPr>
              <a:buFont typeface="Wingdings" panose="05000000000000000000" pitchFamily="2" charset="2"/>
              <a:buChar char="§"/>
            </a:pPr>
            <a:r>
              <a:rPr lang="en-US" sz="2800" dirty="0"/>
              <a:t> No conflict of interest (supervisor/ subordinate)</a:t>
            </a:r>
          </a:p>
          <a:p>
            <a:pPr>
              <a:buFont typeface="Wingdings" panose="05000000000000000000" pitchFamily="2" charset="2"/>
              <a:buChar char="§"/>
            </a:pPr>
            <a:r>
              <a:rPr lang="en-US" sz="2800" dirty="0"/>
              <a:t> Do not harass or stalk</a:t>
            </a:r>
          </a:p>
          <a:p>
            <a:pPr>
              <a:buFont typeface="Wingdings" panose="05000000000000000000" pitchFamily="2" charset="2"/>
              <a:buChar char="§"/>
            </a:pPr>
            <a:r>
              <a:rPr lang="en-US" sz="2800" dirty="0"/>
              <a:t> Once it is over, it can turn into harassment</a:t>
            </a:r>
          </a:p>
          <a:p>
            <a:pPr>
              <a:buFont typeface="Wingdings" panose="05000000000000000000" pitchFamily="2" charset="2"/>
              <a:buChar char="§"/>
            </a:pPr>
            <a:r>
              <a:rPr lang="en-US" sz="2800" dirty="0"/>
              <a:t> Be professional at work- even if dating</a:t>
            </a:r>
          </a:p>
          <a:p>
            <a:endParaRPr lang="en-US" dirty="0"/>
          </a:p>
        </p:txBody>
      </p:sp>
    </p:spTree>
    <p:extLst>
      <p:ext uri="{BB962C8B-B14F-4D97-AF65-F5344CB8AC3E}">
        <p14:creationId xmlns:p14="http://schemas.microsoft.com/office/powerpoint/2010/main" val="19890760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a:t>
            </a:r>
            <a:r>
              <a:rPr lang="en-US" baseline="30000" dirty="0"/>
              <a:t>st</a:t>
            </a:r>
            <a:r>
              <a:rPr lang="en-US" dirty="0"/>
              <a:t> Amendment Free Speech</a:t>
            </a:r>
          </a:p>
        </p:txBody>
      </p:sp>
      <p:sp>
        <p:nvSpPr>
          <p:cNvPr id="3" name="Content Placeholder 2"/>
          <p:cNvSpPr>
            <a:spLocks noGrp="1"/>
          </p:cNvSpPr>
          <p:nvPr>
            <p:ph idx="1"/>
          </p:nvPr>
        </p:nvSpPr>
        <p:spPr>
          <a:xfrm>
            <a:off x="990601" y="1905000"/>
            <a:ext cx="7924800" cy="4153079"/>
          </a:xfrm>
        </p:spPr>
        <p:txBody>
          <a:bodyPr>
            <a:noAutofit/>
          </a:bodyPr>
          <a:lstStyle/>
          <a:p>
            <a:pPr>
              <a:buFont typeface="Wingdings" panose="05000000000000000000" pitchFamily="2" charset="2"/>
              <a:buChar char="§"/>
            </a:pPr>
            <a:r>
              <a:rPr lang="en-US" sz="2800" dirty="0"/>
              <a:t>  Your Right</a:t>
            </a:r>
          </a:p>
          <a:p>
            <a:pPr>
              <a:buFont typeface="Wingdings" panose="05000000000000000000" pitchFamily="2" charset="2"/>
              <a:buChar char="§"/>
            </a:pPr>
            <a:r>
              <a:rPr lang="en-US" sz="2800" dirty="0"/>
              <a:t>  Policy and Law Can Limit Free Speech</a:t>
            </a:r>
          </a:p>
          <a:p>
            <a:pPr>
              <a:buFont typeface="Wingdings" panose="05000000000000000000" pitchFamily="2" charset="2"/>
              <a:buChar char="§"/>
            </a:pPr>
            <a:r>
              <a:rPr lang="en-US" sz="2800" dirty="0"/>
              <a:t>  Can’t be overly broad – need protected classes</a:t>
            </a:r>
          </a:p>
          <a:p>
            <a:pPr>
              <a:buFont typeface="Wingdings" panose="05000000000000000000" pitchFamily="2" charset="2"/>
              <a:buChar char="§"/>
            </a:pPr>
            <a:r>
              <a:rPr lang="en-US" sz="2800" dirty="0"/>
              <a:t>  Fighting words to consider as a limit to free speech</a:t>
            </a:r>
          </a:p>
          <a:p>
            <a:pPr>
              <a:buFont typeface="Wingdings" panose="05000000000000000000" pitchFamily="2" charset="2"/>
              <a:buChar char="§"/>
            </a:pPr>
            <a:r>
              <a:rPr lang="en-US" sz="2800" dirty="0"/>
              <a:t>  Severe, offensive, pervasive</a:t>
            </a:r>
          </a:p>
        </p:txBody>
      </p:sp>
    </p:spTree>
    <p:extLst>
      <p:ext uri="{BB962C8B-B14F-4D97-AF65-F5344CB8AC3E}">
        <p14:creationId xmlns:p14="http://schemas.microsoft.com/office/powerpoint/2010/main" val="36661068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058"/>
            <a:ext cx="8382000" cy="1236654"/>
          </a:xfrm>
        </p:spPr>
        <p:txBody>
          <a:bodyPr>
            <a:normAutofit/>
          </a:bodyPr>
          <a:lstStyle/>
          <a:p>
            <a:r>
              <a:rPr lang="en-US" sz="3600" dirty="0">
                <a:solidFill>
                  <a:schemeClr val="tx1"/>
                </a:solidFill>
              </a:rPr>
              <a:t>Consequences </a:t>
            </a:r>
            <a:br>
              <a:rPr lang="en-US" sz="3600" dirty="0">
                <a:solidFill>
                  <a:schemeClr val="tx1"/>
                </a:solidFill>
              </a:rPr>
            </a:br>
            <a:r>
              <a:rPr lang="en-US" sz="3600" dirty="0">
                <a:solidFill>
                  <a:schemeClr val="tx1"/>
                </a:solidFill>
              </a:rPr>
              <a:t>SIMPLY PUT- IF YOU HARASS AT WORK …</a:t>
            </a:r>
          </a:p>
        </p:txBody>
      </p:sp>
      <p:sp>
        <p:nvSpPr>
          <p:cNvPr id="3" name="Content Placeholder 2"/>
          <p:cNvSpPr>
            <a:spLocks noGrp="1"/>
          </p:cNvSpPr>
          <p:nvPr>
            <p:ph idx="1"/>
          </p:nvPr>
        </p:nvSpPr>
        <p:spPr>
          <a:xfrm>
            <a:off x="609600" y="2209800"/>
            <a:ext cx="7696200" cy="3724275"/>
          </a:xfrm>
        </p:spPr>
        <p:txBody>
          <a:bodyPr>
            <a:normAutofit/>
          </a:bodyPr>
          <a:lstStyle/>
          <a:p>
            <a:pPr marL="1389062" lvl="0" indent="-685800">
              <a:lnSpc>
                <a:spcPct val="80000"/>
              </a:lnSpc>
              <a:buFont typeface="Wingdings" panose="05000000000000000000" pitchFamily="2" charset="2"/>
              <a:buChar char="ü"/>
            </a:pPr>
            <a:r>
              <a:rPr lang="en-US" sz="3600" dirty="0"/>
              <a:t>Employee discipline</a:t>
            </a:r>
          </a:p>
          <a:p>
            <a:pPr marL="1389062" lvl="0" indent="-685800">
              <a:lnSpc>
                <a:spcPct val="80000"/>
              </a:lnSpc>
              <a:buFont typeface="Wingdings" panose="05000000000000000000" pitchFamily="2" charset="2"/>
              <a:buChar char="ü"/>
            </a:pPr>
            <a:r>
              <a:rPr lang="en-US" sz="3600" dirty="0"/>
              <a:t>Civil lawsuit </a:t>
            </a:r>
          </a:p>
          <a:p>
            <a:pPr marL="1389062" lvl="0" indent="-685800">
              <a:lnSpc>
                <a:spcPct val="80000"/>
              </a:lnSpc>
              <a:buFont typeface="Wingdings" panose="05000000000000000000" pitchFamily="2" charset="2"/>
              <a:buChar char="ü"/>
            </a:pPr>
            <a:r>
              <a:rPr lang="en-US" sz="3600" dirty="0"/>
              <a:t>Criminal lawsuit</a:t>
            </a:r>
          </a:p>
          <a:p>
            <a:pPr marL="1389062" lvl="0" indent="-685800">
              <a:lnSpc>
                <a:spcPct val="80000"/>
              </a:lnSpc>
              <a:buFont typeface="Wingdings" panose="05000000000000000000" pitchFamily="2" charset="2"/>
              <a:buChar char="ü"/>
            </a:pPr>
            <a:r>
              <a:rPr lang="en-US" sz="3600" dirty="0"/>
              <a:t>Potential action by EEOC or state agency</a:t>
            </a:r>
          </a:p>
        </p:txBody>
      </p:sp>
    </p:spTree>
    <p:extLst>
      <p:ext uri="{BB962C8B-B14F-4D97-AF65-F5344CB8AC3E}">
        <p14:creationId xmlns:p14="http://schemas.microsoft.com/office/powerpoint/2010/main" val="25008340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is HR’s Role?</a:t>
            </a:r>
          </a:p>
        </p:txBody>
      </p:sp>
      <p:sp>
        <p:nvSpPr>
          <p:cNvPr id="3" name="Content Placeholder 2"/>
          <p:cNvSpPr>
            <a:spLocks noGrp="1"/>
          </p:cNvSpPr>
          <p:nvPr>
            <p:ph idx="1"/>
          </p:nvPr>
        </p:nvSpPr>
        <p:spPr>
          <a:xfrm>
            <a:off x="895350" y="1905000"/>
            <a:ext cx="7759912" cy="3971364"/>
          </a:xfrm>
        </p:spPr>
        <p:txBody>
          <a:bodyPr>
            <a:noAutofit/>
          </a:bodyPr>
          <a:lstStyle/>
          <a:p>
            <a:pPr>
              <a:buFont typeface="Wingdings" panose="05000000000000000000" pitchFamily="2" charset="2"/>
              <a:buChar char="§"/>
            </a:pPr>
            <a:r>
              <a:rPr lang="en-US" sz="2400" dirty="0"/>
              <a:t>  Up to Date Policy and Procedure</a:t>
            </a:r>
          </a:p>
          <a:p>
            <a:pPr>
              <a:buFont typeface="Wingdings" panose="05000000000000000000" pitchFamily="2" charset="2"/>
              <a:buChar char="§"/>
            </a:pPr>
            <a:r>
              <a:rPr lang="en-US" sz="2400" dirty="0"/>
              <a:t>  Provide annual training on policy and procedure</a:t>
            </a:r>
          </a:p>
          <a:p>
            <a:pPr>
              <a:buFont typeface="Wingdings" panose="05000000000000000000" pitchFamily="2" charset="2"/>
              <a:buChar char="§"/>
            </a:pPr>
            <a:r>
              <a:rPr lang="en-US" sz="2400" dirty="0"/>
              <a:t>  Take all complaints seriously</a:t>
            </a:r>
          </a:p>
          <a:p>
            <a:pPr>
              <a:buFont typeface="Wingdings" panose="05000000000000000000" pitchFamily="2" charset="2"/>
              <a:buChar char="§"/>
            </a:pPr>
            <a:r>
              <a:rPr lang="en-US" sz="2400" dirty="0"/>
              <a:t>  Act Promptly on all complaints</a:t>
            </a:r>
          </a:p>
          <a:p>
            <a:pPr>
              <a:buFont typeface="Wingdings" panose="05000000000000000000" pitchFamily="2" charset="2"/>
              <a:buChar char="§"/>
            </a:pPr>
            <a:r>
              <a:rPr lang="en-US" sz="2400" dirty="0"/>
              <a:t>  Conduct proper and thorough investigations</a:t>
            </a:r>
          </a:p>
          <a:p>
            <a:pPr>
              <a:buFont typeface="Wingdings" panose="05000000000000000000" pitchFamily="2" charset="2"/>
              <a:buChar char="§"/>
            </a:pPr>
            <a:r>
              <a:rPr lang="en-US" sz="2400" dirty="0"/>
              <a:t>  Take appropriate action</a:t>
            </a:r>
          </a:p>
          <a:p>
            <a:pPr>
              <a:buFont typeface="Wingdings" panose="05000000000000000000" pitchFamily="2" charset="2"/>
              <a:buChar char="§"/>
            </a:pPr>
            <a:r>
              <a:rPr lang="en-US" sz="2400" dirty="0"/>
              <a:t>  Remediate the situation, don’t retaliate</a:t>
            </a:r>
          </a:p>
          <a:p>
            <a:pPr>
              <a:buFont typeface="Wingdings" panose="05000000000000000000" pitchFamily="2" charset="2"/>
              <a:buChar char="§"/>
            </a:pPr>
            <a:r>
              <a:rPr lang="en-US" sz="2400" dirty="0"/>
              <a:t>  Follow up when needed</a:t>
            </a:r>
          </a:p>
        </p:txBody>
      </p:sp>
    </p:spTree>
    <p:extLst>
      <p:ext uri="{BB962C8B-B14F-4D97-AF65-F5344CB8AC3E}">
        <p14:creationId xmlns:p14="http://schemas.microsoft.com/office/powerpoint/2010/main" val="22089610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457200"/>
            <a:ext cx="7924800" cy="1143000"/>
          </a:xfrm>
        </p:spPr>
        <p:txBody>
          <a:bodyPr>
            <a:noAutofit/>
          </a:bodyPr>
          <a:lstStyle/>
          <a:p>
            <a:r>
              <a:rPr lang="en-US" sz="4400" dirty="0">
                <a:solidFill>
                  <a:schemeClr val="tx1"/>
                </a:solidFill>
              </a:rPr>
              <a:t>What Are Your Obligations </a:t>
            </a:r>
            <a:br>
              <a:rPr lang="en-US" sz="4400" dirty="0">
                <a:solidFill>
                  <a:schemeClr val="tx1"/>
                </a:solidFill>
              </a:rPr>
            </a:br>
            <a:r>
              <a:rPr lang="en-US" sz="4400" dirty="0">
                <a:solidFill>
                  <a:schemeClr val="tx1"/>
                </a:solidFill>
              </a:rPr>
              <a:t>as an Employee?</a:t>
            </a:r>
          </a:p>
        </p:txBody>
      </p:sp>
      <p:sp>
        <p:nvSpPr>
          <p:cNvPr id="3" name="Content Placeholder 2"/>
          <p:cNvSpPr>
            <a:spLocks noGrp="1"/>
          </p:cNvSpPr>
          <p:nvPr>
            <p:ph idx="1"/>
          </p:nvPr>
        </p:nvSpPr>
        <p:spPr>
          <a:xfrm>
            <a:off x="228600" y="1981200"/>
            <a:ext cx="8401050" cy="4022725"/>
          </a:xfrm>
        </p:spPr>
        <p:txBody>
          <a:bodyPr>
            <a:noAutofit/>
          </a:bodyPr>
          <a:lstStyle/>
          <a:p>
            <a:pPr marL="1389062" indent="-685800">
              <a:lnSpc>
                <a:spcPct val="80000"/>
              </a:lnSpc>
              <a:buFont typeface="Wingdings" panose="05000000000000000000" pitchFamily="2" charset="2"/>
              <a:buChar char="ü"/>
            </a:pPr>
            <a:r>
              <a:rPr lang="en-US" sz="3600" dirty="0"/>
              <a:t>Don’t be the harasser / discriminator</a:t>
            </a:r>
          </a:p>
          <a:p>
            <a:pPr marL="1389062" indent="-685800">
              <a:lnSpc>
                <a:spcPct val="80000"/>
              </a:lnSpc>
              <a:buFont typeface="Wingdings" panose="05000000000000000000" pitchFamily="2" charset="2"/>
              <a:buChar char="ü"/>
            </a:pPr>
            <a:r>
              <a:rPr lang="en-US" sz="3600" dirty="0"/>
              <a:t>Know and follow the policy / law</a:t>
            </a:r>
          </a:p>
          <a:p>
            <a:pPr marL="1389062" indent="-685800">
              <a:lnSpc>
                <a:spcPct val="80000"/>
              </a:lnSpc>
              <a:buFont typeface="Wingdings" panose="05000000000000000000" pitchFamily="2" charset="2"/>
              <a:buChar char="ü"/>
            </a:pPr>
            <a:r>
              <a:rPr lang="en-US" sz="3600" dirty="0"/>
              <a:t>Be observant</a:t>
            </a:r>
          </a:p>
          <a:p>
            <a:pPr marL="1389062" indent="-685800">
              <a:lnSpc>
                <a:spcPct val="80000"/>
              </a:lnSpc>
              <a:buFont typeface="Wingdings" panose="05000000000000000000" pitchFamily="2" charset="2"/>
              <a:buChar char="ü"/>
            </a:pPr>
            <a:r>
              <a:rPr lang="en-US" sz="3600" dirty="0"/>
              <a:t>Report incidents of harassment</a:t>
            </a:r>
          </a:p>
          <a:p>
            <a:pPr marL="1389062" indent="-685800">
              <a:lnSpc>
                <a:spcPct val="80000"/>
              </a:lnSpc>
              <a:buFont typeface="Wingdings" panose="05000000000000000000" pitchFamily="2" charset="2"/>
              <a:buChar char="ü"/>
            </a:pPr>
            <a:r>
              <a:rPr lang="en-US" sz="3600" dirty="0"/>
              <a:t>Don’t investigate</a:t>
            </a:r>
          </a:p>
        </p:txBody>
      </p:sp>
    </p:spTree>
    <p:extLst>
      <p:ext uri="{BB962C8B-B14F-4D97-AF65-F5344CB8AC3E}">
        <p14:creationId xmlns:p14="http://schemas.microsoft.com/office/powerpoint/2010/main" val="21465760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79232E"/>
                </a:solidFill>
              </a:rPr>
              <a:t>What if you are the victim?</a:t>
            </a:r>
          </a:p>
        </p:txBody>
      </p:sp>
      <p:sp>
        <p:nvSpPr>
          <p:cNvPr id="3" name="Content Placeholder 2"/>
          <p:cNvSpPr>
            <a:spLocks noGrp="1"/>
          </p:cNvSpPr>
          <p:nvPr>
            <p:ph idx="1"/>
          </p:nvPr>
        </p:nvSpPr>
        <p:spPr>
          <a:xfrm>
            <a:off x="895350" y="1981200"/>
            <a:ext cx="7916258" cy="3810000"/>
          </a:xfrm>
        </p:spPr>
        <p:txBody>
          <a:bodyPr>
            <a:normAutofit/>
          </a:bodyPr>
          <a:lstStyle/>
          <a:p>
            <a:pPr marL="457200" indent="-342900">
              <a:buFont typeface="Wingdings" panose="05000000000000000000" pitchFamily="2" charset="2"/>
              <a:buChar char="ü"/>
            </a:pPr>
            <a:r>
              <a:rPr lang="en-US" sz="3200" dirty="0">
                <a:solidFill>
                  <a:srgbClr val="79232E"/>
                </a:solidFill>
              </a:rPr>
              <a:t>Just say NO </a:t>
            </a:r>
            <a:r>
              <a:rPr lang="en-US" sz="3200" dirty="0"/>
              <a:t>-- if you are OK with this. </a:t>
            </a:r>
            <a:br>
              <a:rPr lang="en-US" sz="3200" dirty="0"/>
            </a:br>
            <a:r>
              <a:rPr lang="en-US" sz="3200" dirty="0"/>
              <a:t>Illegal and Offensive.</a:t>
            </a:r>
          </a:p>
          <a:p>
            <a:pPr>
              <a:buFont typeface="Wingdings" panose="05000000000000000000" pitchFamily="2" charset="2"/>
              <a:buChar char="ü"/>
            </a:pPr>
            <a:r>
              <a:rPr lang="en-US" sz="3200" dirty="0"/>
              <a:t>  Keep personal </a:t>
            </a:r>
            <a:r>
              <a:rPr lang="en-US" sz="3200" dirty="0">
                <a:solidFill>
                  <a:srgbClr val="79232E"/>
                </a:solidFill>
              </a:rPr>
              <a:t>DOCUMENTATION</a:t>
            </a:r>
            <a:r>
              <a:rPr lang="en-US" sz="3200" dirty="0"/>
              <a:t>.</a:t>
            </a:r>
          </a:p>
          <a:p>
            <a:pPr marL="514350" indent="-514350">
              <a:buFont typeface="Wingdings" panose="05000000000000000000" pitchFamily="2" charset="2"/>
              <a:buChar char="ü"/>
              <a:tabLst>
                <a:tab pos="171450" algn="l"/>
              </a:tabLst>
            </a:pPr>
            <a:r>
              <a:rPr lang="en-US" sz="3200" dirty="0"/>
              <a:t>Report the inappropriate behavior to Manager or H.R.- </a:t>
            </a:r>
            <a:r>
              <a:rPr lang="en-US" sz="3200" u="sng" dirty="0">
                <a:solidFill>
                  <a:srgbClr val="79232E"/>
                </a:solidFill>
              </a:rPr>
              <a:t>Promptly</a:t>
            </a:r>
            <a:r>
              <a:rPr lang="en-US" sz="3200" dirty="0">
                <a:solidFill>
                  <a:srgbClr val="79232E"/>
                </a:solidFill>
              </a:rPr>
              <a:t>.</a:t>
            </a:r>
            <a:r>
              <a:rPr lang="en-US" sz="3200" dirty="0"/>
              <a:t> </a:t>
            </a:r>
            <a:br>
              <a:rPr lang="en-US" sz="3200" dirty="0"/>
            </a:br>
            <a:r>
              <a:rPr lang="en-US" sz="3200" dirty="0"/>
              <a:t>File Your Complaint (policy / procedure)</a:t>
            </a:r>
          </a:p>
          <a:p>
            <a:pPr>
              <a:buFont typeface="Wingdings" panose="05000000000000000000" pitchFamily="2" charset="2"/>
              <a:buChar char="ü"/>
            </a:pPr>
            <a:r>
              <a:rPr lang="en-US" sz="3200" dirty="0"/>
              <a:t> </a:t>
            </a:r>
            <a:r>
              <a:rPr lang="en-US" sz="3200" dirty="0">
                <a:solidFill>
                  <a:srgbClr val="79232E"/>
                </a:solidFill>
              </a:rPr>
              <a:t>Cooperate</a:t>
            </a:r>
            <a:r>
              <a:rPr lang="en-US" sz="3200" dirty="0"/>
              <a:t> in the investigation.</a:t>
            </a:r>
          </a:p>
        </p:txBody>
      </p:sp>
    </p:spTree>
    <p:extLst>
      <p:ext uri="{BB962C8B-B14F-4D97-AF65-F5344CB8AC3E}">
        <p14:creationId xmlns:p14="http://schemas.microsoft.com/office/powerpoint/2010/main" val="182709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rPr>
              <a:t>Result of Filing a Good Faith Complaint</a:t>
            </a:r>
            <a:r>
              <a:rPr lang="en-US" dirty="0"/>
              <a:t>	</a:t>
            </a:r>
          </a:p>
        </p:txBody>
      </p:sp>
      <p:sp>
        <p:nvSpPr>
          <p:cNvPr id="3" name="Content Placeholder 2"/>
          <p:cNvSpPr>
            <a:spLocks noGrp="1"/>
          </p:cNvSpPr>
          <p:nvPr>
            <p:ph idx="1"/>
          </p:nvPr>
        </p:nvSpPr>
        <p:spPr>
          <a:xfrm>
            <a:off x="895350" y="1892637"/>
            <a:ext cx="7729249" cy="4355763"/>
          </a:xfrm>
        </p:spPr>
        <p:txBody>
          <a:bodyPr>
            <a:normAutofit/>
          </a:bodyPr>
          <a:lstStyle/>
          <a:p>
            <a:pPr>
              <a:buFont typeface="Wingdings" panose="05000000000000000000" pitchFamily="2" charset="2"/>
              <a:buChar char="§"/>
            </a:pPr>
            <a:r>
              <a:rPr lang="en-US" sz="2400" dirty="0"/>
              <a:t>  Internal Investigation</a:t>
            </a:r>
          </a:p>
          <a:p>
            <a:pPr>
              <a:buFont typeface="Wingdings" panose="05000000000000000000" pitchFamily="2" charset="2"/>
              <a:buChar char="§"/>
            </a:pPr>
            <a:r>
              <a:rPr lang="en-US" sz="2400" dirty="0"/>
              <a:t>  Neutral Investigator</a:t>
            </a:r>
          </a:p>
          <a:p>
            <a:pPr>
              <a:buFont typeface="Wingdings" panose="05000000000000000000" pitchFamily="2" charset="2"/>
              <a:buChar char="§"/>
            </a:pPr>
            <a:r>
              <a:rPr lang="en-US" sz="2400" dirty="0"/>
              <a:t>  Speaks to Complainant, Respondent and all Witnesses</a:t>
            </a:r>
          </a:p>
          <a:p>
            <a:pPr>
              <a:buFont typeface="Wingdings" panose="05000000000000000000" pitchFamily="2" charset="2"/>
              <a:buChar char="§"/>
            </a:pPr>
            <a:r>
              <a:rPr lang="en-US" sz="2400" dirty="0"/>
              <a:t>  Looks at all other evidence</a:t>
            </a:r>
          </a:p>
          <a:p>
            <a:pPr marL="285750" indent="-285750">
              <a:buFont typeface="Wingdings" panose="05000000000000000000" pitchFamily="2" charset="2"/>
              <a:buChar char="§"/>
            </a:pPr>
            <a:r>
              <a:rPr lang="en-US" sz="2400" dirty="0"/>
              <a:t>Standard of Proof – Preponderance of Evidence </a:t>
            </a:r>
            <a:br>
              <a:rPr lang="en-US" sz="2400" dirty="0"/>
            </a:br>
            <a:r>
              <a:rPr lang="en-US" sz="2400" dirty="0"/>
              <a:t>– whether policy was violated</a:t>
            </a:r>
          </a:p>
          <a:p>
            <a:pPr>
              <a:buFont typeface="Wingdings" panose="05000000000000000000" pitchFamily="2" charset="2"/>
              <a:buChar char="§"/>
            </a:pPr>
            <a:r>
              <a:rPr lang="en-US" sz="2400" dirty="0"/>
              <a:t>  Confidential to extent possible</a:t>
            </a:r>
          </a:p>
          <a:p>
            <a:pPr>
              <a:buFont typeface="Wingdings" panose="05000000000000000000" pitchFamily="2" charset="2"/>
              <a:buChar char="§"/>
            </a:pPr>
            <a:r>
              <a:rPr lang="en-US" sz="2400" dirty="0"/>
              <a:t>  “Need to Know”</a:t>
            </a:r>
          </a:p>
          <a:p>
            <a:pPr>
              <a:buFont typeface="Wingdings" panose="05000000000000000000" pitchFamily="2" charset="2"/>
              <a:buChar char="§"/>
            </a:pPr>
            <a:r>
              <a:rPr lang="en-US" sz="2400" dirty="0"/>
              <a:t>Is it corroborated?</a:t>
            </a:r>
          </a:p>
          <a:p>
            <a:endParaRPr lang="en-US" dirty="0"/>
          </a:p>
        </p:txBody>
      </p:sp>
    </p:spTree>
    <p:extLst>
      <p:ext uri="{BB962C8B-B14F-4D97-AF65-F5344CB8AC3E}">
        <p14:creationId xmlns:p14="http://schemas.microsoft.com/office/powerpoint/2010/main" val="40987627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382000" cy="1143000"/>
          </a:xfrm>
        </p:spPr>
        <p:txBody>
          <a:bodyPr>
            <a:noAutofit/>
          </a:bodyPr>
          <a:lstStyle/>
          <a:p>
            <a:r>
              <a:rPr lang="en-US" sz="4400" dirty="0">
                <a:solidFill>
                  <a:schemeClr val="tx1"/>
                </a:solidFill>
              </a:rPr>
              <a:t>If Nothing Happens after</a:t>
            </a:r>
            <a:br>
              <a:rPr lang="en-US" sz="4400" dirty="0">
                <a:solidFill>
                  <a:schemeClr val="tx1"/>
                </a:solidFill>
              </a:rPr>
            </a:br>
            <a:r>
              <a:rPr lang="en-US" sz="4400" dirty="0">
                <a:solidFill>
                  <a:schemeClr val="tx1"/>
                </a:solidFill>
              </a:rPr>
              <a:t>INTERNAL Report</a:t>
            </a:r>
          </a:p>
        </p:txBody>
      </p:sp>
      <p:sp>
        <p:nvSpPr>
          <p:cNvPr id="3" name="Content Placeholder 2"/>
          <p:cNvSpPr>
            <a:spLocks noGrp="1"/>
          </p:cNvSpPr>
          <p:nvPr>
            <p:ph idx="1"/>
          </p:nvPr>
        </p:nvSpPr>
        <p:spPr>
          <a:xfrm>
            <a:off x="304800" y="1981200"/>
            <a:ext cx="7696200" cy="3742764"/>
          </a:xfrm>
        </p:spPr>
        <p:txBody>
          <a:bodyPr>
            <a:noAutofit/>
          </a:bodyPr>
          <a:lstStyle/>
          <a:p>
            <a:pPr marL="1389062" indent="-685800">
              <a:lnSpc>
                <a:spcPct val="80000"/>
              </a:lnSpc>
              <a:buFont typeface="Wingdings" panose="05000000000000000000" pitchFamily="2" charset="2"/>
              <a:buChar char="ü"/>
            </a:pPr>
            <a:r>
              <a:rPr lang="en-US" sz="3600" dirty="0"/>
              <a:t>File a civil law suit</a:t>
            </a:r>
          </a:p>
          <a:p>
            <a:pPr marL="1389062" indent="-685800">
              <a:lnSpc>
                <a:spcPct val="80000"/>
              </a:lnSpc>
              <a:buFont typeface="Wingdings" panose="05000000000000000000" pitchFamily="2" charset="2"/>
              <a:buChar char="ü"/>
            </a:pPr>
            <a:r>
              <a:rPr lang="en-US" sz="3600" dirty="0"/>
              <a:t>File a case with the EEOC (federal agency) or your state agency.</a:t>
            </a:r>
          </a:p>
          <a:p>
            <a:pPr marL="1389062" indent="-685800">
              <a:lnSpc>
                <a:spcPct val="80000"/>
              </a:lnSpc>
              <a:buFont typeface="Wingdings" panose="05000000000000000000" pitchFamily="2" charset="2"/>
              <a:buChar char="ü"/>
            </a:pPr>
            <a:r>
              <a:rPr lang="en-US" sz="3600" dirty="0"/>
              <a:t>Go to the Police / Criminal Case</a:t>
            </a:r>
          </a:p>
        </p:txBody>
      </p:sp>
    </p:spTree>
    <p:extLst>
      <p:ext uri="{BB962C8B-B14F-4D97-AF65-F5344CB8AC3E}">
        <p14:creationId xmlns:p14="http://schemas.microsoft.com/office/powerpoint/2010/main" val="28714385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04850" y="533400"/>
            <a:ext cx="7924800" cy="1143000"/>
          </a:xfrm>
        </p:spPr>
        <p:txBody>
          <a:bodyPr>
            <a:normAutofit fontScale="90000"/>
          </a:bodyPr>
          <a:lstStyle/>
          <a:p>
            <a:r>
              <a:rPr lang="en-US" sz="4900" dirty="0">
                <a:solidFill>
                  <a:schemeClr val="tx1"/>
                </a:solidFill>
              </a:rPr>
              <a:t>It’s Your Obligation to Report </a:t>
            </a:r>
            <a:r>
              <a:rPr lang="en-US" dirty="0">
                <a:solidFill>
                  <a:schemeClr val="tx1"/>
                </a:solidFill>
              </a:rPr>
              <a:t>	</a:t>
            </a:r>
            <a:r>
              <a:rPr lang="en-US" dirty="0"/>
              <a:t>	</a:t>
            </a:r>
          </a:p>
        </p:txBody>
      </p:sp>
      <p:sp>
        <p:nvSpPr>
          <p:cNvPr id="3" name="Content Placeholder 2"/>
          <p:cNvSpPr>
            <a:spLocks noGrp="1"/>
          </p:cNvSpPr>
          <p:nvPr>
            <p:ph idx="1"/>
          </p:nvPr>
        </p:nvSpPr>
        <p:spPr/>
        <p:txBody>
          <a:bodyPr>
            <a:normAutofit/>
          </a:bodyPr>
          <a:lstStyle/>
          <a:p>
            <a:r>
              <a:rPr lang="en-US" sz="2400" dirty="0"/>
              <a:t>Someone reports an incident to you </a:t>
            </a:r>
            <a:r>
              <a:rPr lang="en-US" sz="2400" i="1" dirty="0">
                <a:solidFill>
                  <a:srgbClr val="79232E"/>
                </a:solidFill>
              </a:rPr>
              <a:t>or</a:t>
            </a:r>
          </a:p>
          <a:p>
            <a:r>
              <a:rPr lang="en-US" sz="2400" dirty="0"/>
              <a:t>You observe inappropriate behavior</a:t>
            </a:r>
          </a:p>
          <a:p>
            <a:r>
              <a:rPr lang="en-US" sz="2400" dirty="0"/>
              <a:t>In either case-</a:t>
            </a:r>
          </a:p>
          <a:p>
            <a:pPr marL="1277937" indent="-342900">
              <a:buFont typeface="Wingdings" panose="05000000000000000000" pitchFamily="2" charset="2"/>
              <a:buChar char="§"/>
            </a:pPr>
            <a:r>
              <a:rPr lang="en-US" sz="2400" dirty="0"/>
              <a:t>Don’t investigate</a:t>
            </a:r>
          </a:p>
          <a:p>
            <a:pPr marL="1277937" indent="-342900">
              <a:buFont typeface="Wingdings" panose="05000000000000000000" pitchFamily="2" charset="2"/>
              <a:buChar char="§"/>
            </a:pPr>
            <a:r>
              <a:rPr lang="en-US" sz="2400" dirty="0"/>
              <a:t>Don’t promise absolute confidentiality</a:t>
            </a:r>
          </a:p>
          <a:p>
            <a:pPr marL="1277937" indent="-342900">
              <a:buFont typeface="Wingdings" panose="05000000000000000000" pitchFamily="2" charset="2"/>
              <a:buChar char="§"/>
            </a:pPr>
            <a:r>
              <a:rPr lang="en-US" sz="2400" dirty="0"/>
              <a:t>Don’t promise to keep quiet</a:t>
            </a:r>
          </a:p>
          <a:p>
            <a:pPr marL="1277937" indent="-342900">
              <a:buFont typeface="Wingdings" panose="05000000000000000000" pitchFamily="2" charset="2"/>
              <a:buChar char="§"/>
            </a:pPr>
            <a:r>
              <a:rPr lang="en-US" sz="2400" dirty="0"/>
              <a:t>Do make a report, cooperate and maintain confidentiality</a:t>
            </a:r>
          </a:p>
          <a:p>
            <a:pPr>
              <a:buNone/>
            </a:pPr>
            <a:endParaRPr lang="en-US" dirty="0"/>
          </a:p>
          <a:p>
            <a:endParaRPr lang="en-US" dirty="0"/>
          </a:p>
        </p:txBody>
      </p:sp>
    </p:spTree>
    <p:extLst>
      <p:ext uri="{BB962C8B-B14F-4D97-AF65-F5344CB8AC3E}">
        <p14:creationId xmlns:p14="http://schemas.microsoft.com/office/powerpoint/2010/main" val="18150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Quiz </a:t>
            </a:r>
            <a:r>
              <a:rPr lang="en-US" dirty="0">
                <a:sym typeface="Wingdings"/>
              </a:rPr>
              <a:t>,</a:t>
            </a:r>
            <a:r>
              <a:rPr lang="en-US" dirty="0"/>
              <a:t> </a:t>
            </a:r>
            <a:r>
              <a:rPr lang="en-US" sz="2800" dirty="0"/>
              <a:t>Continued</a:t>
            </a:r>
          </a:p>
        </p:txBody>
      </p:sp>
      <p:sp>
        <p:nvSpPr>
          <p:cNvPr id="3" name="Content Placeholder 2"/>
          <p:cNvSpPr>
            <a:spLocks noGrp="1"/>
          </p:cNvSpPr>
          <p:nvPr>
            <p:ph idx="1"/>
          </p:nvPr>
        </p:nvSpPr>
        <p:spPr>
          <a:xfrm>
            <a:off x="820737" y="1676401"/>
            <a:ext cx="7693025" cy="4530678"/>
          </a:xfrm>
        </p:spPr>
        <p:txBody>
          <a:bodyPr>
            <a:normAutofit lnSpcReduction="10000"/>
          </a:bodyPr>
          <a:lstStyle/>
          <a:p>
            <a:pPr marL="514350" indent="-514350">
              <a:spcAft>
                <a:spcPts val="600"/>
              </a:spcAft>
              <a:buFont typeface="+mj-lt"/>
              <a:buAutoNum type="arabicPeriod" startAt="4"/>
            </a:pPr>
            <a:r>
              <a:rPr lang="en-US" sz="2800" dirty="0"/>
              <a:t>Racial Harassment in the office only affects the direct parties and those that support “Black Lives Matter” initiatives? </a:t>
            </a:r>
          </a:p>
          <a:p>
            <a:pPr marL="514350" indent="-514350">
              <a:spcAft>
                <a:spcPts val="600"/>
              </a:spcAft>
              <a:buFont typeface="+mj-lt"/>
              <a:buAutoNum type="arabicPeriod" startAt="4"/>
            </a:pPr>
            <a:r>
              <a:rPr lang="en-US" sz="2800" dirty="0"/>
              <a:t>I can’t be sexually harassed by a delivery person, only by an actual co-worker? </a:t>
            </a:r>
          </a:p>
          <a:p>
            <a:pPr marL="514350" indent="-514350">
              <a:spcAft>
                <a:spcPts val="600"/>
              </a:spcAft>
              <a:buFont typeface="+mj-lt"/>
              <a:buAutoNum type="arabicPeriod" startAt="4"/>
            </a:pPr>
            <a:r>
              <a:rPr lang="en-US" sz="2800" dirty="0"/>
              <a:t>Only supervisors and employers are responsible for reporting harassment- not employees? </a:t>
            </a:r>
          </a:p>
          <a:p>
            <a:pPr marL="514350" indent="-514350">
              <a:spcAft>
                <a:spcPts val="600"/>
              </a:spcAft>
              <a:buFont typeface="+mj-lt"/>
              <a:buAutoNum type="arabicPeriod" startAt="4"/>
            </a:pPr>
            <a:r>
              <a:rPr lang="en-US" sz="2800" dirty="0"/>
              <a:t>I can tell any type of joke I want at work without worrying, especially if everyone is laughing? It’s just a joke after all. </a:t>
            </a:r>
          </a:p>
        </p:txBody>
      </p:sp>
    </p:spTree>
    <p:extLst>
      <p:ext uri="{BB962C8B-B14F-4D97-AF65-F5344CB8AC3E}">
        <p14:creationId xmlns:p14="http://schemas.microsoft.com/office/powerpoint/2010/main" val="171642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What Are Employer’s Obligations?</a:t>
            </a:r>
          </a:p>
        </p:txBody>
      </p:sp>
      <p:sp>
        <p:nvSpPr>
          <p:cNvPr id="3" name="Content Placeholder 2"/>
          <p:cNvSpPr>
            <a:spLocks noGrp="1"/>
          </p:cNvSpPr>
          <p:nvPr>
            <p:ph idx="1"/>
          </p:nvPr>
        </p:nvSpPr>
        <p:spPr>
          <a:xfrm>
            <a:off x="76201" y="1905001"/>
            <a:ext cx="8915399" cy="4267200"/>
          </a:xfrm>
        </p:spPr>
        <p:txBody>
          <a:bodyPr>
            <a:noAutofit/>
          </a:bodyPr>
          <a:lstStyle/>
          <a:p>
            <a:pPr marL="1277937" lvl="0" indent="-342900">
              <a:buFont typeface="Wingdings" panose="05000000000000000000" pitchFamily="2" charset="2"/>
              <a:buChar char="§"/>
            </a:pPr>
            <a:r>
              <a:rPr lang="en-US" sz="2400" dirty="0"/>
              <a:t>Have Policy On Harassment / Discrimination = That’s Known</a:t>
            </a:r>
          </a:p>
          <a:p>
            <a:pPr marL="1277937" lvl="0" indent="-342900">
              <a:buFont typeface="Wingdings" panose="05000000000000000000" pitchFamily="2" charset="2"/>
              <a:buChar char="§"/>
            </a:pPr>
            <a:r>
              <a:rPr lang="en-US" sz="2400" dirty="0"/>
              <a:t>Have complaint procedure</a:t>
            </a:r>
          </a:p>
          <a:p>
            <a:pPr marL="1277937" lvl="0" indent="-342900">
              <a:buFont typeface="Wingdings" panose="05000000000000000000" pitchFamily="2" charset="2"/>
              <a:buChar char="§"/>
            </a:pPr>
            <a:r>
              <a:rPr lang="en-US" sz="2400" dirty="0"/>
              <a:t>Identify those who you complain to</a:t>
            </a:r>
          </a:p>
          <a:p>
            <a:pPr marL="1277937" lvl="0" indent="-342900">
              <a:buFont typeface="Wingdings" panose="05000000000000000000" pitchFamily="2" charset="2"/>
              <a:buChar char="§"/>
            </a:pPr>
            <a:r>
              <a:rPr lang="en-US" sz="2400" dirty="0"/>
              <a:t>Handle investigation / confidential</a:t>
            </a:r>
          </a:p>
          <a:p>
            <a:pPr marL="1277937" lvl="0" indent="-342900">
              <a:buFont typeface="Wingdings" panose="05000000000000000000" pitchFamily="2" charset="2"/>
              <a:buChar char="§"/>
            </a:pPr>
            <a:r>
              <a:rPr lang="en-US" sz="2400" dirty="0"/>
              <a:t>Take  prompt action and / or discipline if needed</a:t>
            </a:r>
          </a:p>
          <a:p>
            <a:pPr marL="1277937" lvl="0" indent="-342900">
              <a:buFont typeface="Wingdings" panose="05000000000000000000" pitchFamily="2" charset="2"/>
              <a:buChar char="§"/>
            </a:pPr>
            <a:r>
              <a:rPr lang="en-US" sz="2400" dirty="0"/>
              <a:t>Monitor</a:t>
            </a:r>
          </a:p>
          <a:p>
            <a:pPr marL="1277937" lvl="0" indent="-342900">
              <a:buFont typeface="Wingdings" panose="05000000000000000000" pitchFamily="2" charset="2"/>
              <a:buChar char="§"/>
            </a:pPr>
            <a:r>
              <a:rPr lang="en-US" sz="2400" dirty="0"/>
              <a:t>Do not retaliate</a:t>
            </a:r>
          </a:p>
          <a:p>
            <a:pPr marL="1277937" lvl="0" indent="-342900">
              <a:buFont typeface="Wingdings" panose="05000000000000000000" pitchFamily="2" charset="2"/>
              <a:buChar char="§"/>
            </a:pPr>
            <a:r>
              <a:rPr lang="en-US" sz="2400" dirty="0"/>
              <a:t>Document</a:t>
            </a:r>
          </a:p>
        </p:txBody>
      </p:sp>
    </p:spTree>
    <p:extLst>
      <p:ext uri="{BB962C8B-B14F-4D97-AF65-F5344CB8AC3E}">
        <p14:creationId xmlns:p14="http://schemas.microsoft.com/office/powerpoint/2010/main" val="28758695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Affirmative Defenses to Claim </a:t>
            </a:r>
          </a:p>
        </p:txBody>
      </p:sp>
      <p:sp>
        <p:nvSpPr>
          <p:cNvPr id="3" name="Content Placeholder 2"/>
          <p:cNvSpPr>
            <a:spLocks noGrp="1"/>
          </p:cNvSpPr>
          <p:nvPr>
            <p:ph idx="1"/>
          </p:nvPr>
        </p:nvSpPr>
        <p:spPr>
          <a:xfrm>
            <a:off x="904875" y="1981200"/>
            <a:ext cx="7543800" cy="4022725"/>
          </a:xfrm>
        </p:spPr>
        <p:txBody>
          <a:bodyPr>
            <a:noAutofit/>
          </a:bodyPr>
          <a:lstStyle/>
          <a:p>
            <a:pPr marL="457200" indent="-457200">
              <a:buFont typeface="Wingdings" panose="05000000000000000000" pitchFamily="2" charset="2"/>
              <a:buChar char="Ø"/>
            </a:pPr>
            <a:r>
              <a:rPr lang="en-US" sz="3600" dirty="0"/>
              <a:t>An employer has a legal duty to promptly and thoroughly investigate any complaint of perceived discrimination, harassment or retaliation</a:t>
            </a:r>
          </a:p>
          <a:p>
            <a:pPr>
              <a:buFont typeface="Wingdings" panose="05000000000000000000" pitchFamily="2" charset="2"/>
              <a:buChar char="Ø"/>
            </a:pPr>
            <a:r>
              <a:rPr lang="en-US" sz="3600" dirty="0"/>
              <a:t> Take all complaints seriously </a:t>
            </a:r>
          </a:p>
          <a:p>
            <a:pPr>
              <a:buFont typeface="Wingdings" panose="05000000000000000000" pitchFamily="2" charset="2"/>
              <a:buChar char="Ø"/>
            </a:pPr>
            <a:r>
              <a:rPr lang="en-US" sz="3600" dirty="0"/>
              <a:t>Do the right thing</a:t>
            </a:r>
          </a:p>
        </p:txBody>
      </p:sp>
    </p:spTree>
    <p:extLst>
      <p:ext uri="{BB962C8B-B14F-4D97-AF65-F5344CB8AC3E}">
        <p14:creationId xmlns:p14="http://schemas.microsoft.com/office/powerpoint/2010/main" val="42747266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RETALIATION IN </a:t>
            </a:r>
            <a:br>
              <a:rPr lang="en-US" dirty="0"/>
            </a:br>
            <a:r>
              <a:rPr lang="en-US" dirty="0"/>
              <a:t>SIMPLE TERMS</a:t>
            </a:r>
          </a:p>
        </p:txBody>
      </p:sp>
      <p:sp>
        <p:nvSpPr>
          <p:cNvPr id="3" name="Content Placeholder 2"/>
          <p:cNvSpPr>
            <a:spLocks noGrp="1"/>
          </p:cNvSpPr>
          <p:nvPr>
            <p:ph idx="1"/>
          </p:nvPr>
        </p:nvSpPr>
        <p:spPr>
          <a:xfrm>
            <a:off x="914400" y="1921829"/>
            <a:ext cx="7391400" cy="4281440"/>
          </a:xfrm>
        </p:spPr>
        <p:txBody>
          <a:bodyPr>
            <a:noAutofit/>
          </a:bodyPr>
          <a:lstStyle/>
          <a:p>
            <a:pPr marL="0" indent="0" algn="ctr">
              <a:buNone/>
            </a:pPr>
            <a:r>
              <a:rPr lang="en-US" sz="2800" dirty="0"/>
              <a:t>If an </a:t>
            </a:r>
            <a:r>
              <a:rPr lang="en-US" sz="2800" dirty="0">
                <a:solidFill>
                  <a:srgbClr val="79232E"/>
                </a:solidFill>
              </a:rPr>
              <a:t>EMPLOYEE</a:t>
            </a:r>
            <a:r>
              <a:rPr lang="en-US" sz="2800" dirty="0"/>
              <a:t> engages in some </a:t>
            </a:r>
            <a:r>
              <a:rPr lang="en-US" sz="2800" u="sng" dirty="0">
                <a:solidFill>
                  <a:srgbClr val="79232E"/>
                </a:solidFill>
              </a:rPr>
              <a:t>protected activity </a:t>
            </a:r>
            <a:r>
              <a:rPr lang="en-US" sz="2800" dirty="0"/>
              <a:t>(e.g., like </a:t>
            </a:r>
            <a:r>
              <a:rPr lang="en-US" sz="2800" dirty="0">
                <a:solidFill>
                  <a:srgbClr val="FF0000"/>
                </a:solidFill>
              </a:rPr>
              <a:t>blowing a whistle </a:t>
            </a:r>
            <a:r>
              <a:rPr lang="en-US" sz="2800" dirty="0"/>
              <a:t>or filing a complaint) and their </a:t>
            </a:r>
            <a:r>
              <a:rPr lang="en-US" sz="2800" u="sng" dirty="0">
                <a:solidFill>
                  <a:srgbClr val="79232E"/>
                </a:solidFill>
              </a:rPr>
              <a:t>job is changed in a bad way</a:t>
            </a:r>
            <a:r>
              <a:rPr lang="en-US" sz="2800" dirty="0">
                <a:solidFill>
                  <a:srgbClr val="79232E"/>
                </a:solidFill>
              </a:rPr>
              <a:t> </a:t>
            </a:r>
            <a:br>
              <a:rPr lang="en-US" sz="2800" dirty="0">
                <a:solidFill>
                  <a:srgbClr val="79232E"/>
                </a:solidFill>
              </a:rPr>
            </a:br>
            <a:r>
              <a:rPr lang="en-US" sz="2800" dirty="0"/>
              <a:t>(i.e.,  it’s a </a:t>
            </a:r>
            <a:r>
              <a:rPr lang="en-US" sz="2800" i="1" dirty="0"/>
              <a:t>materially adverse </a:t>
            </a:r>
            <a:r>
              <a:rPr lang="en-US" sz="2800" dirty="0"/>
              <a:t>change),  </a:t>
            </a:r>
            <a:br>
              <a:rPr lang="en-US" sz="2800" dirty="0"/>
            </a:br>
            <a:r>
              <a:rPr lang="en-US" sz="2800" dirty="0"/>
              <a:t>and </a:t>
            </a:r>
            <a:br>
              <a:rPr lang="en-US" sz="2800" dirty="0"/>
            </a:br>
            <a:r>
              <a:rPr lang="en-US" sz="2800" dirty="0"/>
              <a:t>if an employee or other reasonable person would take that as a </a:t>
            </a:r>
            <a:r>
              <a:rPr lang="en-US" sz="2800" u="sng" dirty="0">
                <a:solidFill>
                  <a:srgbClr val="79232E"/>
                </a:solidFill>
              </a:rPr>
              <a:t>warning</a:t>
            </a:r>
            <a:r>
              <a:rPr lang="en-US" sz="2800" dirty="0"/>
              <a:t> or even a </a:t>
            </a:r>
            <a:r>
              <a:rPr lang="en-US" sz="2800" u="sng" dirty="0">
                <a:solidFill>
                  <a:srgbClr val="79232E"/>
                </a:solidFill>
              </a:rPr>
              <a:t>disincentive</a:t>
            </a:r>
            <a:r>
              <a:rPr lang="en-US" sz="2800" dirty="0"/>
              <a:t> to complain, </a:t>
            </a:r>
          </a:p>
          <a:p>
            <a:pPr marL="0" indent="0" algn="ctr">
              <a:buNone/>
            </a:pPr>
            <a:r>
              <a:rPr lang="en-US" sz="3200" dirty="0"/>
              <a:t>It is then =</a:t>
            </a:r>
            <a:r>
              <a:rPr lang="en-US" sz="3200" u="sng" dirty="0">
                <a:solidFill>
                  <a:srgbClr val="79232E"/>
                </a:solidFill>
              </a:rPr>
              <a:t>RETALIATION</a:t>
            </a:r>
            <a:r>
              <a:rPr lang="en-US" sz="3200" dirty="0">
                <a:solidFill>
                  <a:srgbClr val="79232E"/>
                </a:solidFill>
              </a:rPr>
              <a:t>!</a:t>
            </a:r>
          </a:p>
          <a:p>
            <a:pPr marL="0" indent="0">
              <a:buNone/>
            </a:pPr>
            <a:endParaRPr lang="en-US" sz="3600" dirty="0"/>
          </a:p>
        </p:txBody>
      </p:sp>
    </p:spTree>
    <p:extLst>
      <p:ext uri="{BB962C8B-B14F-4D97-AF65-F5344CB8AC3E}">
        <p14:creationId xmlns:p14="http://schemas.microsoft.com/office/powerpoint/2010/main" val="32318824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NJ Conscientious </a:t>
            </a:r>
            <a:br>
              <a:rPr lang="en-US" dirty="0">
                <a:solidFill>
                  <a:schemeClr val="tx1"/>
                </a:solidFill>
              </a:rPr>
            </a:br>
            <a:r>
              <a:rPr lang="en-US" dirty="0">
                <a:solidFill>
                  <a:schemeClr val="tx1"/>
                </a:solidFill>
              </a:rPr>
              <a:t>Employee Protection Act</a:t>
            </a:r>
          </a:p>
        </p:txBody>
      </p:sp>
      <p:sp>
        <p:nvSpPr>
          <p:cNvPr id="3" name="Content Placeholder 2"/>
          <p:cNvSpPr>
            <a:spLocks noGrp="1"/>
          </p:cNvSpPr>
          <p:nvPr>
            <p:ph idx="1"/>
          </p:nvPr>
        </p:nvSpPr>
        <p:spPr>
          <a:xfrm>
            <a:off x="914400" y="1905000"/>
            <a:ext cx="5410200" cy="4165824"/>
          </a:xfrm>
        </p:spPr>
        <p:txBody>
          <a:bodyPr>
            <a:normAutofit fontScale="62500" lnSpcReduction="20000"/>
          </a:bodyPr>
          <a:lstStyle/>
          <a:p>
            <a:pPr>
              <a:lnSpc>
                <a:spcPct val="170000"/>
              </a:lnSpc>
            </a:pPr>
            <a:r>
              <a:rPr lang="en-US" sz="3500" u="sng" dirty="0">
                <a:solidFill>
                  <a:srgbClr val="79232E"/>
                </a:solidFill>
              </a:rPr>
              <a:t>CEPA’S GOAL</a:t>
            </a:r>
            <a:r>
              <a:rPr lang="en-US" sz="3500" dirty="0">
                <a:solidFill>
                  <a:srgbClr val="79232E"/>
                </a:solidFill>
              </a:rPr>
              <a:t>: </a:t>
            </a:r>
            <a:r>
              <a:rPr lang="en-US" sz="3500" dirty="0"/>
              <a:t>Passed in 1986 to encourage </a:t>
            </a:r>
            <a:r>
              <a:rPr lang="en-US" sz="3500" u="sng" dirty="0">
                <a:solidFill>
                  <a:srgbClr val="79232E"/>
                </a:solidFill>
              </a:rPr>
              <a:t>whistleblowers</a:t>
            </a:r>
            <a:r>
              <a:rPr lang="en-US" sz="3500" dirty="0"/>
              <a:t> to report wrongdoing to their employers </a:t>
            </a:r>
            <a:r>
              <a:rPr lang="en-US" sz="3500" u="sng" dirty="0">
                <a:solidFill>
                  <a:srgbClr val="79232E"/>
                </a:solidFill>
              </a:rPr>
              <a:t>without fear</a:t>
            </a:r>
            <a:r>
              <a:rPr lang="en-US" sz="3500" dirty="0">
                <a:solidFill>
                  <a:srgbClr val="79232E"/>
                </a:solidFill>
              </a:rPr>
              <a:t> </a:t>
            </a:r>
            <a:r>
              <a:rPr lang="en-US" sz="3500" dirty="0"/>
              <a:t>of reprisals. </a:t>
            </a:r>
          </a:p>
          <a:p>
            <a:pPr>
              <a:lnSpc>
                <a:spcPct val="170000"/>
              </a:lnSpc>
            </a:pPr>
            <a:r>
              <a:rPr lang="en-US" sz="3500" dirty="0"/>
              <a:t>Goal is to prevent retaliatory employment actions against employees who come forward with information regarding illegal or unethical practices, policies or acts by their employers.</a:t>
            </a:r>
          </a:p>
          <a:p>
            <a:endParaRPr lang="en-US" dirty="0"/>
          </a:p>
        </p:txBody>
      </p:sp>
    </p:spTree>
    <p:extLst>
      <p:ext uri="{BB962C8B-B14F-4D97-AF65-F5344CB8AC3E}">
        <p14:creationId xmlns:p14="http://schemas.microsoft.com/office/powerpoint/2010/main" val="1989651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3" y="152400"/>
            <a:ext cx="7543800" cy="1449387"/>
          </a:xfrm>
        </p:spPr>
        <p:txBody>
          <a:bodyPr/>
          <a:lstStyle/>
          <a:p>
            <a:r>
              <a:rPr lang="en-US" b="1" dirty="0">
                <a:solidFill>
                  <a:srgbClr val="79232E"/>
                </a:solidFill>
              </a:rPr>
              <a:t>What is Bullying?</a:t>
            </a:r>
          </a:p>
        </p:txBody>
      </p:sp>
      <p:sp>
        <p:nvSpPr>
          <p:cNvPr id="3" name="Content Placeholder 2"/>
          <p:cNvSpPr>
            <a:spLocks noGrp="1"/>
          </p:cNvSpPr>
          <p:nvPr>
            <p:ph idx="1"/>
          </p:nvPr>
        </p:nvSpPr>
        <p:spPr>
          <a:xfrm>
            <a:off x="533400" y="1818018"/>
            <a:ext cx="7875588" cy="4425289"/>
          </a:xfrm>
        </p:spPr>
        <p:txBody>
          <a:bodyPr>
            <a:normAutofit fontScale="92500" lnSpcReduction="20000"/>
          </a:bodyPr>
          <a:lstStyle/>
          <a:p>
            <a:pPr marL="1389062" indent="-685800">
              <a:lnSpc>
                <a:spcPct val="100000"/>
              </a:lnSpc>
              <a:buFont typeface="Wingdings" panose="05000000000000000000" pitchFamily="2" charset="2"/>
              <a:buChar char="ü"/>
            </a:pPr>
            <a:r>
              <a:rPr lang="en-US" sz="3300" dirty="0"/>
              <a:t>Must be repeated</a:t>
            </a:r>
          </a:p>
          <a:p>
            <a:pPr marL="1389062" indent="-685800">
              <a:lnSpc>
                <a:spcPct val="100000"/>
              </a:lnSpc>
              <a:buFont typeface="Wingdings" panose="05000000000000000000" pitchFamily="2" charset="2"/>
              <a:buChar char="ü"/>
            </a:pPr>
            <a:r>
              <a:rPr lang="en-US" sz="3300" dirty="0"/>
              <a:t>Mistreatment of 1 or more targets by 1 or more perpetrators that takes 1 or more of the following forms:</a:t>
            </a:r>
          </a:p>
          <a:p>
            <a:pPr marL="1820674" lvl="7" indent="0">
              <a:lnSpc>
                <a:spcPct val="100000"/>
              </a:lnSpc>
              <a:spcBef>
                <a:spcPts val="600"/>
              </a:spcBef>
              <a:spcAft>
                <a:spcPts val="200"/>
              </a:spcAft>
              <a:buSzPct val="100000"/>
              <a:buNone/>
            </a:pPr>
            <a:r>
              <a:rPr lang="en-US" sz="2800" dirty="0">
                <a:solidFill>
                  <a:srgbClr val="79232E"/>
                </a:solidFill>
              </a:rPr>
              <a:t>Verbal abuse</a:t>
            </a:r>
          </a:p>
          <a:p>
            <a:pPr marL="1820674" lvl="7" indent="0">
              <a:lnSpc>
                <a:spcPct val="100000"/>
              </a:lnSpc>
              <a:spcBef>
                <a:spcPts val="600"/>
              </a:spcBef>
              <a:spcAft>
                <a:spcPts val="200"/>
              </a:spcAft>
              <a:buSzPct val="100000"/>
              <a:buNone/>
            </a:pPr>
            <a:r>
              <a:rPr lang="en-US" sz="2800" dirty="0">
                <a:solidFill>
                  <a:srgbClr val="79232E"/>
                </a:solidFill>
              </a:rPr>
              <a:t>Offensive conduct/behaviors </a:t>
            </a:r>
            <a:br>
              <a:rPr lang="en-US" sz="2800" dirty="0">
                <a:solidFill>
                  <a:srgbClr val="79232E"/>
                </a:solidFill>
              </a:rPr>
            </a:br>
            <a:r>
              <a:rPr lang="en-US" sz="2800" dirty="0">
                <a:solidFill>
                  <a:srgbClr val="79232E"/>
                </a:solidFill>
              </a:rPr>
              <a:t>(including nonverbal) which are threatening, humiliating, or intimidating</a:t>
            </a:r>
          </a:p>
          <a:p>
            <a:pPr marL="1820674" lvl="7" indent="0">
              <a:lnSpc>
                <a:spcPct val="100000"/>
              </a:lnSpc>
              <a:spcBef>
                <a:spcPts val="600"/>
              </a:spcBef>
              <a:spcAft>
                <a:spcPts val="200"/>
              </a:spcAft>
              <a:buSzPct val="100000"/>
              <a:buNone/>
            </a:pPr>
            <a:r>
              <a:rPr lang="en-US" sz="2800" dirty="0">
                <a:solidFill>
                  <a:srgbClr val="79232E"/>
                </a:solidFill>
              </a:rPr>
              <a:t>Work interference — sabotage — which prevents work from getting done. </a:t>
            </a:r>
            <a:br>
              <a:rPr lang="en-US" sz="2800" dirty="0">
                <a:solidFill>
                  <a:srgbClr val="79232E"/>
                </a:solidFill>
              </a:rPr>
            </a:br>
            <a:r>
              <a:rPr lang="en-US" sz="2800" dirty="0">
                <a:solidFill>
                  <a:srgbClr val="79232E"/>
                </a:solidFill>
              </a:rPr>
              <a:t>(Workplace Bullying Institute).</a:t>
            </a:r>
          </a:p>
          <a:p>
            <a:endParaRPr lang="en-US" dirty="0"/>
          </a:p>
        </p:txBody>
      </p:sp>
    </p:spTree>
    <p:extLst>
      <p:ext uri="{BB962C8B-B14F-4D97-AF65-F5344CB8AC3E}">
        <p14:creationId xmlns:p14="http://schemas.microsoft.com/office/powerpoint/2010/main" val="16808773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Workplace Bullying</a:t>
            </a:r>
          </a:p>
        </p:txBody>
      </p:sp>
      <p:sp>
        <p:nvSpPr>
          <p:cNvPr id="3" name="Content Placeholder 2"/>
          <p:cNvSpPr>
            <a:spLocks noGrp="1"/>
          </p:cNvSpPr>
          <p:nvPr>
            <p:ph idx="1"/>
          </p:nvPr>
        </p:nvSpPr>
        <p:spPr>
          <a:xfrm>
            <a:off x="530225" y="1902906"/>
            <a:ext cx="7693025" cy="4172013"/>
          </a:xfrm>
        </p:spPr>
        <p:txBody>
          <a:bodyPr>
            <a:normAutofit lnSpcReduction="10000"/>
          </a:bodyPr>
          <a:lstStyle/>
          <a:p>
            <a:pPr marL="0" lvl="0" indent="0" algn="ctr">
              <a:spcAft>
                <a:spcPts val="1200"/>
              </a:spcAft>
              <a:buNone/>
            </a:pPr>
            <a:r>
              <a:rPr lang="en-US" sz="4000" i="1" dirty="0"/>
              <a:t>Unlawful if to protected class but </a:t>
            </a:r>
            <a:br>
              <a:rPr lang="en-US" sz="4000" i="1" dirty="0"/>
            </a:br>
            <a:r>
              <a:rPr lang="en-US" sz="4000" i="1" dirty="0"/>
              <a:t>not acceptable if to any individual </a:t>
            </a:r>
            <a:br>
              <a:rPr lang="en-US" sz="4000" i="1" dirty="0"/>
            </a:br>
            <a:r>
              <a:rPr lang="en-US" sz="4000" i="1" dirty="0"/>
              <a:t>for any reason!</a:t>
            </a:r>
            <a:endParaRPr lang="en-US" sz="4000" dirty="0"/>
          </a:p>
          <a:p>
            <a:pPr marL="465138" lvl="0" indent="0">
              <a:buNone/>
            </a:pPr>
            <a:r>
              <a:rPr lang="en-US" sz="4000" i="1" u="sng" dirty="0">
                <a:solidFill>
                  <a:srgbClr val="79232E"/>
                </a:solidFill>
              </a:rPr>
              <a:t>Important idea</a:t>
            </a:r>
            <a:r>
              <a:rPr lang="en-US" sz="4000" i="1" dirty="0">
                <a:solidFill>
                  <a:srgbClr val="79232E"/>
                </a:solidFill>
              </a:rPr>
              <a:t>: </a:t>
            </a:r>
            <a:r>
              <a:rPr lang="en-US" sz="4000" i="1" dirty="0"/>
              <a:t>Know the difference between pushing </a:t>
            </a:r>
            <a:br>
              <a:rPr lang="en-US" sz="4000" i="1" dirty="0"/>
            </a:br>
            <a:r>
              <a:rPr lang="en-US" sz="4000" i="1" dirty="0"/>
              <a:t>fellow employees to work hard </a:t>
            </a:r>
            <a:br>
              <a:rPr lang="en-US" sz="4000" i="1" dirty="0"/>
            </a:br>
            <a:r>
              <a:rPr lang="en-US" sz="4000" i="1" dirty="0"/>
              <a:t>and bullying.</a:t>
            </a:r>
            <a:endParaRPr lang="en-US" sz="4000" dirty="0"/>
          </a:p>
          <a:p>
            <a:endParaRPr lang="en-US" dirty="0"/>
          </a:p>
        </p:txBody>
      </p:sp>
    </p:spTree>
    <p:extLst>
      <p:ext uri="{BB962C8B-B14F-4D97-AF65-F5344CB8AC3E}">
        <p14:creationId xmlns:p14="http://schemas.microsoft.com/office/powerpoint/2010/main" val="35861434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188" y="304800"/>
            <a:ext cx="7543800" cy="1449387"/>
          </a:xfrm>
        </p:spPr>
        <p:txBody>
          <a:bodyPr/>
          <a:lstStyle/>
          <a:p>
            <a:r>
              <a:rPr lang="en-US" dirty="0">
                <a:solidFill>
                  <a:schemeClr val="tx1"/>
                </a:solidFill>
              </a:rPr>
              <a:t>Results of Bullying- Like DV Victims</a:t>
            </a:r>
          </a:p>
        </p:txBody>
      </p:sp>
      <p:sp>
        <p:nvSpPr>
          <p:cNvPr id="3" name="Content Placeholder 2"/>
          <p:cNvSpPr>
            <a:spLocks noGrp="1"/>
          </p:cNvSpPr>
          <p:nvPr>
            <p:ph idx="1"/>
          </p:nvPr>
        </p:nvSpPr>
        <p:spPr>
          <a:xfrm>
            <a:off x="457200" y="1842503"/>
            <a:ext cx="7578868" cy="4405897"/>
          </a:xfrm>
        </p:spPr>
        <p:txBody>
          <a:bodyPr>
            <a:normAutofit/>
          </a:bodyPr>
          <a:lstStyle/>
          <a:p>
            <a:pPr marL="1389062" indent="-685800">
              <a:lnSpc>
                <a:spcPct val="80000"/>
              </a:lnSpc>
              <a:buFont typeface="Wingdings" panose="05000000000000000000" pitchFamily="2" charset="2"/>
              <a:buChar char="ü"/>
            </a:pPr>
            <a:r>
              <a:rPr lang="en-US" sz="2800" dirty="0"/>
              <a:t>Absenteeism</a:t>
            </a:r>
          </a:p>
          <a:p>
            <a:pPr marL="1389062" indent="-685800">
              <a:lnSpc>
                <a:spcPct val="80000"/>
              </a:lnSpc>
              <a:buFont typeface="Wingdings" panose="05000000000000000000" pitchFamily="2" charset="2"/>
              <a:buChar char="ü"/>
            </a:pPr>
            <a:r>
              <a:rPr lang="en-US" sz="2800" dirty="0"/>
              <a:t>Physical &amp; Mental Illness</a:t>
            </a:r>
          </a:p>
          <a:p>
            <a:pPr marL="1389062" indent="-685800">
              <a:lnSpc>
                <a:spcPct val="80000"/>
              </a:lnSpc>
              <a:buFont typeface="Wingdings" panose="05000000000000000000" pitchFamily="2" charset="2"/>
              <a:buChar char="ü"/>
            </a:pPr>
            <a:r>
              <a:rPr lang="en-US" sz="2800" dirty="0"/>
              <a:t>Depression</a:t>
            </a:r>
          </a:p>
          <a:p>
            <a:pPr marL="1389062" indent="-685800">
              <a:lnSpc>
                <a:spcPct val="80000"/>
              </a:lnSpc>
              <a:buFont typeface="Wingdings" panose="05000000000000000000" pitchFamily="2" charset="2"/>
              <a:buChar char="ü"/>
            </a:pPr>
            <a:r>
              <a:rPr lang="en-US" sz="2800" dirty="0"/>
              <a:t>Lack of Motivation</a:t>
            </a:r>
          </a:p>
          <a:p>
            <a:pPr marL="1389062" indent="-685800">
              <a:lnSpc>
                <a:spcPct val="80000"/>
              </a:lnSpc>
              <a:buFont typeface="Wingdings" panose="05000000000000000000" pitchFamily="2" charset="2"/>
              <a:buChar char="ü"/>
            </a:pPr>
            <a:r>
              <a:rPr lang="en-US" sz="2800" dirty="0"/>
              <a:t>Lack of Job Satisfaction</a:t>
            </a:r>
          </a:p>
          <a:p>
            <a:pPr marL="1389062" indent="-685800">
              <a:lnSpc>
                <a:spcPct val="80000"/>
              </a:lnSpc>
              <a:buFont typeface="Wingdings" panose="05000000000000000000" pitchFamily="2" charset="2"/>
              <a:buChar char="ü"/>
            </a:pPr>
            <a:r>
              <a:rPr lang="en-US" sz="2800" dirty="0"/>
              <a:t>Increased turnover</a:t>
            </a:r>
          </a:p>
          <a:p>
            <a:pPr marL="1389062" indent="-685800">
              <a:lnSpc>
                <a:spcPct val="80000"/>
              </a:lnSpc>
              <a:buFont typeface="Wingdings" panose="05000000000000000000" pitchFamily="2" charset="2"/>
              <a:buChar char="ü"/>
            </a:pPr>
            <a:r>
              <a:rPr lang="en-US" sz="2800" dirty="0"/>
              <a:t>Lack of Team Building</a:t>
            </a:r>
          </a:p>
          <a:p>
            <a:pPr marL="1389062" indent="-685800">
              <a:lnSpc>
                <a:spcPct val="80000"/>
              </a:lnSpc>
              <a:buFont typeface="Wingdings" panose="05000000000000000000" pitchFamily="2" charset="2"/>
              <a:buChar char="ü"/>
            </a:pPr>
            <a:r>
              <a:rPr lang="en-US" sz="2800" dirty="0"/>
              <a:t>Lack of Trust </a:t>
            </a:r>
          </a:p>
          <a:p>
            <a:endParaRPr lang="en-US" dirty="0"/>
          </a:p>
        </p:txBody>
      </p:sp>
    </p:spTree>
    <p:extLst>
      <p:ext uri="{BB962C8B-B14F-4D97-AF65-F5344CB8AC3E}">
        <p14:creationId xmlns:p14="http://schemas.microsoft.com/office/powerpoint/2010/main" val="20786036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tx1"/>
                </a:solidFill>
              </a:rPr>
              <a:t>Quiz: What do the experts think? Bullying or Not? </a:t>
            </a:r>
          </a:p>
        </p:txBody>
      </p:sp>
      <p:sp>
        <p:nvSpPr>
          <p:cNvPr id="3" name="Content Placeholder 2"/>
          <p:cNvSpPr>
            <a:spLocks noGrp="1"/>
          </p:cNvSpPr>
          <p:nvPr>
            <p:ph idx="1"/>
          </p:nvPr>
        </p:nvSpPr>
        <p:spPr>
          <a:xfrm>
            <a:off x="1097280" y="2084294"/>
            <a:ext cx="7311708" cy="4164106"/>
          </a:xfrm>
        </p:spPr>
        <p:txBody>
          <a:bodyPr>
            <a:normAutofit fontScale="92500"/>
          </a:bodyPr>
          <a:lstStyle/>
          <a:p>
            <a:pPr marL="514350" indent="-514350">
              <a:buFont typeface="+mj-lt"/>
              <a:buAutoNum type="arabicPeriod"/>
            </a:pPr>
            <a:r>
              <a:rPr lang="en-US" sz="3600" dirty="0"/>
              <a:t>Yelling in Employees Face = Bullying? </a:t>
            </a:r>
          </a:p>
          <a:p>
            <a:pPr marL="514350" indent="-514350">
              <a:buFont typeface="+mj-lt"/>
              <a:buAutoNum type="arabicPeriod"/>
            </a:pPr>
            <a:r>
              <a:rPr lang="en-US" sz="3600" dirty="0"/>
              <a:t>Throwing Objects in Office = Bullying? </a:t>
            </a:r>
          </a:p>
          <a:p>
            <a:pPr marL="514350" indent="-514350">
              <a:buFont typeface="+mj-lt"/>
              <a:buAutoNum type="arabicPeriod"/>
            </a:pPr>
            <a:r>
              <a:rPr lang="en-US" sz="3600" dirty="0"/>
              <a:t>Swearing at Work = Bullying? </a:t>
            </a:r>
          </a:p>
          <a:p>
            <a:pPr marL="514350" indent="-514350">
              <a:buFont typeface="+mj-lt"/>
              <a:buAutoNum type="arabicPeriod"/>
            </a:pPr>
            <a:r>
              <a:rPr lang="en-US" sz="3600" dirty="0"/>
              <a:t>Constantly Talking Over a Co-Worker = Bullying ? </a:t>
            </a:r>
          </a:p>
          <a:p>
            <a:pPr marL="514350" indent="-514350">
              <a:buFont typeface="+mj-lt"/>
              <a:buAutoNum type="arabicPeriod"/>
            </a:pPr>
            <a:r>
              <a:rPr lang="en-US" sz="3600" dirty="0"/>
              <a:t>Getting too Close and In a Co-Worker’s Face = Bullying ? </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241557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Other Examples of </a:t>
            </a:r>
            <a:br>
              <a:rPr lang="en-US" dirty="0">
                <a:solidFill>
                  <a:schemeClr val="tx1"/>
                </a:solidFill>
              </a:rPr>
            </a:br>
            <a:r>
              <a:rPr lang="en-US" dirty="0">
                <a:solidFill>
                  <a:schemeClr val="tx1"/>
                </a:solidFill>
              </a:rPr>
              <a:t>Workplace Bullying</a:t>
            </a:r>
          </a:p>
        </p:txBody>
      </p:sp>
      <p:sp>
        <p:nvSpPr>
          <p:cNvPr id="3" name="Content Placeholder 2"/>
          <p:cNvSpPr>
            <a:spLocks noGrp="1"/>
          </p:cNvSpPr>
          <p:nvPr>
            <p:ph idx="1"/>
          </p:nvPr>
        </p:nvSpPr>
        <p:spPr>
          <a:xfrm>
            <a:off x="933451" y="1875926"/>
            <a:ext cx="7475538" cy="4296274"/>
          </a:xfrm>
        </p:spPr>
        <p:txBody>
          <a:bodyPr>
            <a:normAutofit/>
          </a:bodyPr>
          <a:lstStyle/>
          <a:p>
            <a:pPr marL="1389062" indent="-685800">
              <a:lnSpc>
                <a:spcPct val="80000"/>
              </a:lnSpc>
              <a:buFont typeface="Wingdings" panose="05000000000000000000" pitchFamily="2" charset="2"/>
              <a:buChar char="ü"/>
            </a:pPr>
            <a:r>
              <a:rPr lang="en-US" sz="2800" dirty="0"/>
              <a:t>Name Calling</a:t>
            </a:r>
          </a:p>
          <a:p>
            <a:pPr marL="1389062" indent="-685800">
              <a:lnSpc>
                <a:spcPct val="80000"/>
              </a:lnSpc>
              <a:buFont typeface="Wingdings" panose="05000000000000000000" pitchFamily="2" charset="2"/>
              <a:buChar char="ü"/>
            </a:pPr>
            <a:r>
              <a:rPr lang="en-US" sz="2800" dirty="0"/>
              <a:t>Gossiping</a:t>
            </a:r>
          </a:p>
          <a:p>
            <a:pPr marL="1389062" indent="-685800">
              <a:lnSpc>
                <a:spcPct val="80000"/>
              </a:lnSpc>
              <a:buFont typeface="Wingdings" panose="05000000000000000000" pitchFamily="2" charset="2"/>
              <a:buChar char="ü"/>
            </a:pPr>
            <a:r>
              <a:rPr lang="en-US" sz="2800" dirty="0"/>
              <a:t>Belittling</a:t>
            </a:r>
          </a:p>
          <a:p>
            <a:pPr marL="1389062" indent="-685800">
              <a:lnSpc>
                <a:spcPct val="80000"/>
              </a:lnSpc>
              <a:buFont typeface="Wingdings" panose="05000000000000000000" pitchFamily="2" charset="2"/>
              <a:buChar char="ü"/>
            </a:pPr>
            <a:r>
              <a:rPr lang="en-US" sz="2800" dirty="0"/>
              <a:t>Physical Abuse</a:t>
            </a:r>
          </a:p>
          <a:p>
            <a:pPr marL="1389062" indent="-685800">
              <a:lnSpc>
                <a:spcPct val="80000"/>
              </a:lnSpc>
              <a:buFont typeface="Wingdings" panose="05000000000000000000" pitchFamily="2" charset="2"/>
              <a:buChar char="ü"/>
            </a:pPr>
            <a:r>
              <a:rPr lang="en-US" sz="2800" dirty="0"/>
              <a:t>Lying About Co-Worker</a:t>
            </a:r>
          </a:p>
          <a:p>
            <a:pPr marL="1389062" indent="-685800">
              <a:lnSpc>
                <a:spcPct val="80000"/>
              </a:lnSpc>
              <a:buFont typeface="Wingdings" panose="05000000000000000000" pitchFamily="2" charset="2"/>
              <a:buChar char="ü"/>
            </a:pPr>
            <a:r>
              <a:rPr lang="en-US" sz="2800" dirty="0"/>
              <a:t>Constantly Faulting Co-Worker</a:t>
            </a:r>
          </a:p>
          <a:p>
            <a:pPr marL="1389062" indent="-685800">
              <a:lnSpc>
                <a:spcPct val="80000"/>
              </a:lnSpc>
              <a:buFont typeface="Wingdings" panose="05000000000000000000" pitchFamily="2" charset="2"/>
              <a:buChar char="ü"/>
            </a:pPr>
            <a:r>
              <a:rPr lang="en-US" sz="2800" dirty="0"/>
              <a:t>Ignoring Co-Worker’s Input</a:t>
            </a:r>
          </a:p>
        </p:txBody>
      </p:sp>
    </p:spTree>
    <p:extLst>
      <p:ext uri="{BB962C8B-B14F-4D97-AF65-F5344CB8AC3E}">
        <p14:creationId xmlns:p14="http://schemas.microsoft.com/office/powerpoint/2010/main" val="24649391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Bullying Prevention</a:t>
            </a:r>
          </a:p>
        </p:txBody>
      </p:sp>
      <p:sp>
        <p:nvSpPr>
          <p:cNvPr id="3" name="Content Placeholder 2"/>
          <p:cNvSpPr>
            <a:spLocks noGrp="1"/>
          </p:cNvSpPr>
          <p:nvPr>
            <p:ph idx="1"/>
          </p:nvPr>
        </p:nvSpPr>
        <p:spPr>
          <a:xfrm>
            <a:off x="895350" y="1947865"/>
            <a:ext cx="7848600" cy="3832224"/>
          </a:xfrm>
        </p:spPr>
        <p:txBody>
          <a:bodyPr/>
          <a:lstStyle/>
          <a:p>
            <a:pPr marL="342900" indent="-342900">
              <a:buFont typeface="Wingdings" panose="05000000000000000000" pitchFamily="2" charset="2"/>
              <a:buChar char="§"/>
            </a:pPr>
            <a:r>
              <a:rPr lang="en-US" sz="2800" dirty="0">
                <a:solidFill>
                  <a:srgbClr val="79232E"/>
                </a:solidFill>
              </a:rPr>
              <a:t>Report </a:t>
            </a:r>
            <a:r>
              <a:rPr lang="en-US" sz="2800" dirty="0"/>
              <a:t>any conduct to H.R. or Supervisor that appears to be bullying!</a:t>
            </a:r>
          </a:p>
          <a:p>
            <a:pPr>
              <a:buFont typeface="Wingdings" panose="05000000000000000000" pitchFamily="2" charset="2"/>
              <a:buChar char="§"/>
            </a:pPr>
            <a:r>
              <a:rPr lang="en-US" sz="2800" dirty="0"/>
              <a:t>  </a:t>
            </a:r>
            <a:r>
              <a:rPr lang="en-US" sz="2800" dirty="0">
                <a:solidFill>
                  <a:srgbClr val="79232E"/>
                </a:solidFill>
              </a:rPr>
              <a:t>Be aware </a:t>
            </a:r>
            <a:r>
              <a:rPr lang="en-US" sz="2800" dirty="0"/>
              <a:t>of conduct surrounding you!</a:t>
            </a:r>
          </a:p>
          <a:p>
            <a:pPr marL="342900" indent="-342900">
              <a:buFont typeface="Wingdings" panose="05000000000000000000" pitchFamily="2" charset="2"/>
              <a:buChar char="§"/>
            </a:pPr>
            <a:r>
              <a:rPr lang="en-US" sz="2800" dirty="0"/>
              <a:t>Be a model employee and </a:t>
            </a:r>
            <a:r>
              <a:rPr lang="en-US" sz="2800" dirty="0">
                <a:solidFill>
                  <a:srgbClr val="79232E"/>
                </a:solidFill>
              </a:rPr>
              <a:t>set the example </a:t>
            </a:r>
            <a:r>
              <a:rPr lang="en-US" sz="2800" dirty="0"/>
              <a:t>for </a:t>
            </a:r>
            <a:br>
              <a:rPr lang="en-US" sz="2800" dirty="0"/>
            </a:br>
            <a:r>
              <a:rPr lang="en-US" sz="2800" dirty="0"/>
              <a:t>those around you!</a:t>
            </a:r>
          </a:p>
          <a:p>
            <a:pPr>
              <a:buFont typeface="Wingdings" panose="05000000000000000000" pitchFamily="2" charset="2"/>
              <a:buChar char="§"/>
            </a:pPr>
            <a:r>
              <a:rPr lang="en-US" sz="2800" dirty="0"/>
              <a:t>  </a:t>
            </a:r>
            <a:r>
              <a:rPr lang="en-US" sz="2800" dirty="0">
                <a:solidFill>
                  <a:srgbClr val="79232E"/>
                </a:solidFill>
              </a:rPr>
              <a:t>Treat all people with Respect &amp; Dignity!</a:t>
            </a:r>
          </a:p>
        </p:txBody>
      </p:sp>
    </p:spTree>
    <p:extLst>
      <p:ext uri="{BB962C8B-B14F-4D97-AF65-F5344CB8AC3E}">
        <p14:creationId xmlns:p14="http://schemas.microsoft.com/office/powerpoint/2010/main" val="380101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Harassment &amp; Discrimination Laws and Agencies</a:t>
            </a:r>
          </a:p>
        </p:txBody>
      </p:sp>
      <p:sp>
        <p:nvSpPr>
          <p:cNvPr id="3" name="Content Placeholder 2"/>
          <p:cNvSpPr>
            <a:spLocks noGrp="1"/>
          </p:cNvSpPr>
          <p:nvPr>
            <p:ph idx="1"/>
          </p:nvPr>
        </p:nvSpPr>
        <p:spPr>
          <a:xfrm>
            <a:off x="923925" y="2057400"/>
            <a:ext cx="7543800" cy="4022725"/>
          </a:xfrm>
        </p:spPr>
        <p:txBody>
          <a:bodyPr>
            <a:normAutofit/>
          </a:bodyPr>
          <a:lstStyle/>
          <a:p>
            <a:pPr marL="685800" indent="-400050">
              <a:spcAft>
                <a:spcPts val="1200"/>
              </a:spcAft>
              <a:buFont typeface="Wingdings" panose="05000000000000000000" pitchFamily="2" charset="2"/>
              <a:buChar char="Ø"/>
            </a:pPr>
            <a:r>
              <a:rPr lang="en-US" sz="3600" b="1" dirty="0">
                <a:solidFill>
                  <a:srgbClr val="79232E"/>
                </a:solidFill>
              </a:rPr>
              <a:t>Laws</a:t>
            </a:r>
            <a:r>
              <a:rPr lang="en-US" sz="3600" dirty="0"/>
              <a:t> = Spell out the Minimal Requirements for Employers</a:t>
            </a:r>
          </a:p>
          <a:p>
            <a:pPr marL="685800" indent="-400050">
              <a:spcAft>
                <a:spcPts val="1200"/>
              </a:spcAft>
              <a:buFont typeface="Wingdings" panose="05000000000000000000" pitchFamily="2" charset="2"/>
              <a:buChar char="Ø"/>
            </a:pPr>
            <a:r>
              <a:rPr lang="en-US" sz="3600" b="1" dirty="0">
                <a:solidFill>
                  <a:srgbClr val="79232E"/>
                </a:solidFill>
              </a:rPr>
              <a:t>Agencies</a:t>
            </a:r>
            <a:r>
              <a:rPr lang="en-US" sz="3600" b="1" dirty="0"/>
              <a:t> = </a:t>
            </a:r>
            <a:r>
              <a:rPr lang="en-US" sz="3600" dirty="0"/>
              <a:t>Ensure Employer Compliance with the Law (police)</a:t>
            </a:r>
          </a:p>
          <a:p>
            <a:pPr lvl="1">
              <a:spcAft>
                <a:spcPts val="1200"/>
              </a:spcAft>
              <a:buFont typeface="Wingdings" panose="05000000000000000000" pitchFamily="2" charset="2"/>
              <a:buChar char="Ø"/>
            </a:pPr>
            <a:r>
              <a:rPr lang="en-US" sz="3600" b="1" dirty="0"/>
              <a:t> </a:t>
            </a:r>
            <a:r>
              <a:rPr lang="en-US" sz="3600" b="1" dirty="0">
                <a:solidFill>
                  <a:srgbClr val="79232E"/>
                </a:solidFill>
              </a:rPr>
              <a:t>Courts</a:t>
            </a:r>
            <a:r>
              <a:rPr lang="en-US" sz="3600" b="1" dirty="0"/>
              <a:t> = </a:t>
            </a:r>
            <a:r>
              <a:rPr lang="en-US" sz="3600" dirty="0"/>
              <a:t>Case Law / Interpretations</a:t>
            </a:r>
          </a:p>
          <a:p>
            <a:pPr marL="0" indent="0">
              <a:buNone/>
            </a:pPr>
            <a:endParaRPr lang="en-US" dirty="0"/>
          </a:p>
        </p:txBody>
      </p:sp>
    </p:spTree>
    <p:extLst>
      <p:ext uri="{BB962C8B-B14F-4D97-AF65-F5344CB8AC3E}">
        <p14:creationId xmlns:p14="http://schemas.microsoft.com/office/powerpoint/2010/main" val="4276569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Workplace Violence</a:t>
            </a:r>
          </a:p>
        </p:txBody>
      </p:sp>
      <p:sp>
        <p:nvSpPr>
          <p:cNvPr id="3" name="Content Placeholder 2"/>
          <p:cNvSpPr>
            <a:spLocks noGrp="1"/>
          </p:cNvSpPr>
          <p:nvPr>
            <p:ph idx="1"/>
          </p:nvPr>
        </p:nvSpPr>
        <p:spPr>
          <a:xfrm>
            <a:off x="990600" y="2057400"/>
            <a:ext cx="6949440" cy="4533478"/>
          </a:xfrm>
        </p:spPr>
        <p:txBody>
          <a:bodyPr>
            <a:normAutofit/>
          </a:bodyPr>
          <a:lstStyle/>
          <a:p>
            <a:pPr marL="0" indent="0" algn="ctr">
              <a:buNone/>
            </a:pPr>
            <a:r>
              <a:rPr lang="en-US" sz="4000" dirty="0"/>
              <a:t>Harassment and Discrimination can lead to violence at work </a:t>
            </a:r>
          </a:p>
          <a:p>
            <a:pPr marL="0" indent="0" algn="ctr">
              <a:buNone/>
            </a:pPr>
            <a:r>
              <a:rPr lang="en-US" sz="4000" i="1" dirty="0">
                <a:solidFill>
                  <a:srgbClr val="79232E"/>
                </a:solidFill>
              </a:rPr>
              <a:t>vs. </a:t>
            </a:r>
          </a:p>
          <a:p>
            <a:pPr marL="0" indent="0" algn="ctr">
              <a:buNone/>
            </a:pPr>
            <a:r>
              <a:rPr lang="en-US" sz="4000" dirty="0"/>
              <a:t>Your right to a safe workplace</a:t>
            </a:r>
          </a:p>
        </p:txBody>
      </p:sp>
    </p:spTree>
    <p:extLst>
      <p:ext uri="{BB962C8B-B14F-4D97-AF65-F5344CB8AC3E}">
        <p14:creationId xmlns:p14="http://schemas.microsoft.com/office/powerpoint/2010/main" val="19512888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Warning Signs of </a:t>
            </a:r>
            <a:br>
              <a:rPr lang="en-US" dirty="0">
                <a:solidFill>
                  <a:schemeClr val="tx1"/>
                </a:solidFill>
              </a:rPr>
            </a:br>
            <a:r>
              <a:rPr lang="en-US" dirty="0">
                <a:solidFill>
                  <a:schemeClr val="tx1"/>
                </a:solidFill>
              </a:rPr>
              <a:t>Escalating Behavior</a:t>
            </a:r>
          </a:p>
        </p:txBody>
      </p:sp>
      <p:sp>
        <p:nvSpPr>
          <p:cNvPr id="3" name="Content Placeholder 2"/>
          <p:cNvSpPr>
            <a:spLocks noGrp="1"/>
          </p:cNvSpPr>
          <p:nvPr>
            <p:ph idx="1"/>
          </p:nvPr>
        </p:nvSpPr>
        <p:spPr>
          <a:xfrm>
            <a:off x="895350" y="1905000"/>
            <a:ext cx="7543800" cy="4022725"/>
          </a:xfrm>
        </p:spPr>
        <p:txBody>
          <a:bodyPr>
            <a:normAutofit/>
          </a:bodyPr>
          <a:lstStyle/>
          <a:p>
            <a:pPr marL="742950" indent="-742950">
              <a:buFont typeface="+mj-lt"/>
              <a:buAutoNum type="arabicPeriod"/>
            </a:pPr>
            <a:r>
              <a:rPr lang="en-US" sz="4000" dirty="0"/>
              <a:t>Confusion</a:t>
            </a:r>
          </a:p>
          <a:p>
            <a:pPr marL="742950" indent="-742950">
              <a:buFont typeface="+mj-lt"/>
              <a:buAutoNum type="arabicPeriod"/>
            </a:pPr>
            <a:r>
              <a:rPr lang="en-US" sz="4000" dirty="0"/>
              <a:t>Frustration</a:t>
            </a:r>
          </a:p>
          <a:p>
            <a:pPr marL="742950" indent="-742950">
              <a:buFont typeface="+mj-lt"/>
              <a:buAutoNum type="arabicPeriod"/>
            </a:pPr>
            <a:r>
              <a:rPr lang="en-US" sz="4000" dirty="0"/>
              <a:t>Blame</a:t>
            </a:r>
          </a:p>
          <a:p>
            <a:pPr marL="742950" indent="-742950">
              <a:buFont typeface="+mj-lt"/>
              <a:buAutoNum type="arabicPeriod"/>
            </a:pPr>
            <a:r>
              <a:rPr lang="en-US" sz="4000" dirty="0"/>
              <a:t>Anger </a:t>
            </a:r>
          </a:p>
          <a:p>
            <a:pPr marL="742950" indent="-742950">
              <a:buFont typeface="+mj-lt"/>
              <a:buAutoNum type="arabicPeriod"/>
            </a:pPr>
            <a:r>
              <a:rPr lang="en-US" sz="4000" dirty="0"/>
              <a:t>Hostility</a:t>
            </a:r>
          </a:p>
        </p:txBody>
      </p:sp>
    </p:spTree>
    <p:extLst>
      <p:ext uri="{BB962C8B-B14F-4D97-AF65-F5344CB8AC3E}">
        <p14:creationId xmlns:p14="http://schemas.microsoft.com/office/powerpoint/2010/main" val="7130278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Reducing Violence At Work</a:t>
            </a:r>
          </a:p>
        </p:txBody>
      </p:sp>
      <p:sp>
        <p:nvSpPr>
          <p:cNvPr id="3" name="Content Placeholder 2"/>
          <p:cNvSpPr>
            <a:spLocks noGrp="1"/>
          </p:cNvSpPr>
          <p:nvPr>
            <p:ph idx="1"/>
          </p:nvPr>
        </p:nvSpPr>
        <p:spPr>
          <a:xfrm>
            <a:off x="990600" y="1981200"/>
            <a:ext cx="6949440" cy="4114800"/>
          </a:xfrm>
        </p:spPr>
        <p:txBody>
          <a:bodyPr>
            <a:noAutofit/>
          </a:bodyPr>
          <a:lstStyle/>
          <a:p>
            <a:pPr marL="1389062" indent="-685800">
              <a:lnSpc>
                <a:spcPct val="80000"/>
              </a:lnSpc>
              <a:buFont typeface="Wingdings" panose="05000000000000000000" pitchFamily="2" charset="2"/>
              <a:buChar char="ü"/>
            </a:pPr>
            <a:r>
              <a:rPr lang="en-US" sz="2400" dirty="0"/>
              <a:t>Zero Tolerance Policy</a:t>
            </a:r>
          </a:p>
          <a:p>
            <a:pPr marL="1389062" indent="-685800">
              <a:lnSpc>
                <a:spcPct val="80000"/>
              </a:lnSpc>
              <a:buFont typeface="Wingdings" panose="05000000000000000000" pitchFamily="2" charset="2"/>
              <a:buChar char="ü"/>
            </a:pPr>
            <a:r>
              <a:rPr lang="en-US" sz="2400" dirty="0"/>
              <a:t>Code of Conduct / Written Policy</a:t>
            </a:r>
          </a:p>
          <a:p>
            <a:pPr marL="1389062" indent="-685800">
              <a:lnSpc>
                <a:spcPct val="80000"/>
              </a:lnSpc>
              <a:buFont typeface="Wingdings" panose="05000000000000000000" pitchFamily="2" charset="2"/>
              <a:buChar char="ü"/>
            </a:pPr>
            <a:r>
              <a:rPr lang="en-US" sz="2400" dirty="0"/>
              <a:t>Training / Education</a:t>
            </a:r>
          </a:p>
          <a:p>
            <a:pPr marL="1389062" indent="-685800">
              <a:lnSpc>
                <a:spcPct val="80000"/>
              </a:lnSpc>
              <a:buFont typeface="Wingdings" panose="05000000000000000000" pitchFamily="2" charset="2"/>
              <a:buChar char="ü"/>
            </a:pPr>
            <a:r>
              <a:rPr lang="en-US" sz="2400" dirty="0"/>
              <a:t>Use Video Surveillance</a:t>
            </a:r>
          </a:p>
          <a:p>
            <a:pPr marL="1389062" indent="-685800">
              <a:lnSpc>
                <a:spcPct val="80000"/>
              </a:lnSpc>
              <a:buFont typeface="Wingdings" panose="05000000000000000000" pitchFamily="2" charset="2"/>
              <a:buChar char="ü"/>
            </a:pPr>
            <a:r>
              <a:rPr lang="en-US" sz="2400" dirty="0"/>
              <a:t>Never Have Employee Work Alone</a:t>
            </a:r>
          </a:p>
          <a:p>
            <a:pPr marL="1389062" indent="-685800">
              <a:lnSpc>
                <a:spcPct val="80000"/>
              </a:lnSpc>
              <a:buFont typeface="Wingdings" panose="05000000000000000000" pitchFamily="2" charset="2"/>
              <a:buChar char="ü"/>
            </a:pPr>
            <a:r>
              <a:rPr lang="en-US" sz="2400" dirty="0"/>
              <a:t>Make it Known A Limited Number of Cash is On Hand</a:t>
            </a:r>
          </a:p>
          <a:p>
            <a:pPr marL="1389062" indent="-685800">
              <a:lnSpc>
                <a:spcPct val="80000"/>
              </a:lnSpc>
              <a:buFont typeface="Wingdings" panose="05000000000000000000" pitchFamily="2" charset="2"/>
              <a:buChar char="ü"/>
            </a:pPr>
            <a:r>
              <a:rPr lang="en-US" sz="2400" dirty="0"/>
              <a:t>Place Locks on Employee Areas</a:t>
            </a:r>
          </a:p>
          <a:p>
            <a:pPr marL="1389062" indent="-685800">
              <a:lnSpc>
                <a:spcPct val="80000"/>
              </a:lnSpc>
              <a:buFont typeface="Wingdings" panose="05000000000000000000" pitchFamily="2" charset="2"/>
              <a:buChar char="ü"/>
            </a:pPr>
            <a:r>
              <a:rPr lang="en-US" sz="2400" dirty="0"/>
              <a:t>Be Aware of People and Actions</a:t>
            </a:r>
          </a:p>
        </p:txBody>
      </p:sp>
    </p:spTree>
    <p:extLst>
      <p:ext uri="{BB962C8B-B14F-4D97-AF65-F5344CB8AC3E}">
        <p14:creationId xmlns:p14="http://schemas.microsoft.com/office/powerpoint/2010/main" val="22167018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175" y="228600"/>
            <a:ext cx="7543800" cy="1449387"/>
          </a:xfrm>
        </p:spPr>
        <p:txBody>
          <a:bodyPr>
            <a:normAutofit/>
          </a:bodyPr>
          <a:lstStyle/>
          <a:p>
            <a:r>
              <a:rPr lang="en-US" sz="4400" dirty="0">
                <a:solidFill>
                  <a:schemeClr val="tx1"/>
                </a:solidFill>
              </a:rPr>
              <a:t>Best Ways to Conduct Yourself</a:t>
            </a:r>
          </a:p>
        </p:txBody>
      </p:sp>
      <p:sp>
        <p:nvSpPr>
          <p:cNvPr id="3" name="Content Placeholder 2"/>
          <p:cNvSpPr>
            <a:spLocks noGrp="1"/>
          </p:cNvSpPr>
          <p:nvPr>
            <p:ph idx="1"/>
          </p:nvPr>
        </p:nvSpPr>
        <p:spPr>
          <a:xfrm>
            <a:off x="715963" y="1763619"/>
            <a:ext cx="7693025" cy="4484782"/>
          </a:xfrm>
        </p:spPr>
        <p:txBody>
          <a:bodyPr>
            <a:noAutofit/>
          </a:bodyPr>
          <a:lstStyle/>
          <a:p>
            <a:pPr marL="1389062" indent="-685800">
              <a:spcBef>
                <a:spcPts val="800"/>
              </a:spcBef>
              <a:buFont typeface="Wingdings" panose="05000000000000000000" pitchFamily="2" charset="2"/>
              <a:buChar char="ü"/>
            </a:pPr>
            <a:r>
              <a:rPr lang="en-US" sz="2400" dirty="0">
                <a:solidFill>
                  <a:srgbClr val="79232E"/>
                </a:solidFill>
              </a:rPr>
              <a:t>Treat co-workers </a:t>
            </a:r>
            <a:r>
              <a:rPr lang="en-US" sz="2400" i="1" dirty="0">
                <a:solidFill>
                  <a:srgbClr val="79232E"/>
                </a:solidFill>
              </a:rPr>
              <a:t>and</a:t>
            </a:r>
            <a:r>
              <a:rPr lang="en-US" sz="2400" dirty="0">
                <a:solidFill>
                  <a:srgbClr val="79232E"/>
                </a:solidFill>
              </a:rPr>
              <a:t> customers with RESPECT </a:t>
            </a:r>
          </a:p>
          <a:p>
            <a:pPr marL="1389062" indent="-685800">
              <a:spcBef>
                <a:spcPts val="800"/>
              </a:spcBef>
              <a:buFont typeface="Wingdings" panose="05000000000000000000" pitchFamily="2" charset="2"/>
              <a:buChar char="ü"/>
            </a:pPr>
            <a:r>
              <a:rPr lang="en-US" sz="2400" dirty="0">
                <a:solidFill>
                  <a:srgbClr val="79232E"/>
                </a:solidFill>
              </a:rPr>
              <a:t>Be mindful of protected categories and your </a:t>
            </a:r>
            <a:br>
              <a:rPr lang="en-US" sz="2400" dirty="0">
                <a:solidFill>
                  <a:srgbClr val="79232E"/>
                </a:solidFill>
              </a:rPr>
            </a:br>
            <a:r>
              <a:rPr lang="en-US" sz="2400" dirty="0">
                <a:solidFill>
                  <a:srgbClr val="79232E"/>
                </a:solidFill>
              </a:rPr>
              <a:t>co-workers’ feelings – know your audience</a:t>
            </a:r>
          </a:p>
          <a:p>
            <a:pPr marL="1389062" indent="-685800">
              <a:spcBef>
                <a:spcPts val="800"/>
              </a:spcBef>
              <a:buFont typeface="Wingdings" panose="05000000000000000000" pitchFamily="2" charset="2"/>
              <a:buChar char="ü"/>
            </a:pPr>
            <a:r>
              <a:rPr lang="en-US" sz="2400" dirty="0">
                <a:solidFill>
                  <a:srgbClr val="79232E"/>
                </a:solidFill>
              </a:rPr>
              <a:t>Be observant for inappropriate behavior by others – don’t participate</a:t>
            </a:r>
          </a:p>
          <a:p>
            <a:pPr marL="1389062" indent="-685800">
              <a:spcBef>
                <a:spcPts val="800"/>
              </a:spcBef>
              <a:buFont typeface="Wingdings" panose="05000000000000000000" pitchFamily="2" charset="2"/>
              <a:buChar char="ü"/>
            </a:pPr>
            <a:r>
              <a:rPr lang="en-US" sz="2400" dirty="0">
                <a:solidFill>
                  <a:srgbClr val="79232E"/>
                </a:solidFill>
              </a:rPr>
              <a:t>Report incidents of inappropriate behavior</a:t>
            </a:r>
          </a:p>
          <a:p>
            <a:pPr marL="1389062" indent="-685800">
              <a:spcBef>
                <a:spcPts val="800"/>
              </a:spcBef>
              <a:buFont typeface="Wingdings" panose="05000000000000000000" pitchFamily="2" charset="2"/>
              <a:buChar char="ü"/>
            </a:pPr>
            <a:r>
              <a:rPr lang="en-US" sz="2400" dirty="0">
                <a:solidFill>
                  <a:srgbClr val="79232E"/>
                </a:solidFill>
              </a:rPr>
              <a:t>Cooperate in any investigation</a:t>
            </a:r>
          </a:p>
          <a:p>
            <a:pPr marL="1389062" indent="-685800">
              <a:spcBef>
                <a:spcPts val="800"/>
              </a:spcBef>
              <a:buFont typeface="Wingdings" panose="05000000000000000000" pitchFamily="2" charset="2"/>
              <a:buChar char="ü"/>
            </a:pPr>
            <a:r>
              <a:rPr lang="en-US" sz="2400" dirty="0">
                <a:solidFill>
                  <a:srgbClr val="79232E"/>
                </a:solidFill>
              </a:rPr>
              <a:t>Don’t gossip</a:t>
            </a:r>
          </a:p>
          <a:p>
            <a:pPr marL="1389062" indent="-685800">
              <a:spcBef>
                <a:spcPts val="800"/>
              </a:spcBef>
              <a:buFont typeface="Wingdings" panose="05000000000000000000" pitchFamily="2" charset="2"/>
              <a:buChar char="ü"/>
            </a:pPr>
            <a:r>
              <a:rPr lang="en-US" sz="2400" dirty="0">
                <a:solidFill>
                  <a:srgbClr val="79232E"/>
                </a:solidFill>
              </a:rPr>
              <a:t>Don’t retaliate</a:t>
            </a:r>
          </a:p>
          <a:p>
            <a:pPr marL="1389062" indent="-685800">
              <a:spcBef>
                <a:spcPts val="800"/>
              </a:spcBef>
              <a:buFont typeface="Wingdings" panose="05000000000000000000" pitchFamily="2" charset="2"/>
              <a:buChar char="ü"/>
            </a:pPr>
            <a:r>
              <a:rPr lang="en-US" sz="2400" dirty="0">
                <a:solidFill>
                  <a:srgbClr val="79232E"/>
                </a:solidFill>
              </a:rPr>
              <a:t>THINK Before you Speak or Act!</a:t>
            </a:r>
          </a:p>
        </p:txBody>
      </p:sp>
    </p:spTree>
    <p:extLst>
      <p:ext uri="{BB962C8B-B14F-4D97-AF65-F5344CB8AC3E}">
        <p14:creationId xmlns:p14="http://schemas.microsoft.com/office/powerpoint/2010/main" val="25835053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At Freehold Township</a:t>
            </a:r>
          </a:p>
        </p:txBody>
      </p:sp>
      <p:sp>
        <p:nvSpPr>
          <p:cNvPr id="3" name="Content Placeholder 2"/>
          <p:cNvSpPr>
            <a:spLocks noGrp="1"/>
          </p:cNvSpPr>
          <p:nvPr>
            <p:ph idx="1"/>
          </p:nvPr>
        </p:nvSpPr>
        <p:spPr/>
        <p:txBody>
          <a:bodyPr/>
          <a:lstStyle/>
          <a:p>
            <a:r>
              <a:rPr lang="en-US" dirty="0"/>
              <a:t>‪</a:t>
            </a:r>
            <a:r>
              <a:rPr lang="en-US" sz="4800" dirty="0"/>
              <a:t>Cheryl Horne@ CHorne@twp.freehold.nj.us‬	</a:t>
            </a:r>
          </a:p>
          <a:p>
            <a:r>
              <a:rPr lang="en-US" dirty="0"/>
              <a:t>‬</a:t>
            </a:r>
          </a:p>
          <a:p>
            <a:endParaRPr lang="en-US" dirty="0"/>
          </a:p>
          <a:p>
            <a:endParaRPr lang="en-US" dirty="0"/>
          </a:p>
          <a:p>
            <a:r>
              <a:rPr lang="en-US" dirty="0"/>
              <a:t>‪|‬</a:t>
            </a:r>
          </a:p>
          <a:p>
            <a:endParaRPr lang="en-US" dirty="0"/>
          </a:p>
          <a:p>
            <a:endParaRPr lang="en-US" dirty="0"/>
          </a:p>
        </p:txBody>
      </p:sp>
    </p:spTree>
    <p:extLst>
      <p:ext uri="{BB962C8B-B14F-4D97-AF65-F5344CB8AC3E}">
        <p14:creationId xmlns:p14="http://schemas.microsoft.com/office/powerpoint/2010/main" val="12152009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tx1"/>
                </a:solidFill>
                <a:latin typeface="Gilroy" panose="00000500000000000000" pitchFamily="50" charset="0"/>
              </a:rPr>
              <a:t>Davison Eastman</a:t>
            </a:r>
            <a:br>
              <a:rPr lang="en-US" sz="2800" b="1" dirty="0">
                <a:solidFill>
                  <a:schemeClr val="tx1"/>
                </a:solidFill>
                <a:latin typeface="Gilroy" panose="00000500000000000000" pitchFamily="50" charset="0"/>
              </a:rPr>
            </a:br>
            <a:r>
              <a:rPr lang="en-US" sz="2800" b="1" dirty="0">
                <a:solidFill>
                  <a:schemeClr val="tx1"/>
                </a:solidFill>
                <a:latin typeface="Gilroy" panose="00000500000000000000" pitchFamily="50" charset="0"/>
              </a:rPr>
              <a:t>Muñoz &amp; Paone, P.A.</a:t>
            </a:r>
          </a:p>
        </p:txBody>
      </p:sp>
      <p:sp>
        <p:nvSpPr>
          <p:cNvPr id="9" name="Content Placeholder 8"/>
          <p:cNvSpPr>
            <a:spLocks noGrp="1"/>
          </p:cNvSpPr>
          <p:nvPr>
            <p:ph idx="1"/>
          </p:nvPr>
        </p:nvSpPr>
        <p:spPr>
          <a:xfrm>
            <a:off x="3276600" y="3733800"/>
            <a:ext cx="4869180" cy="1600200"/>
          </a:xfrm>
        </p:spPr>
        <p:txBody>
          <a:bodyPr/>
          <a:lstStyle/>
          <a:p>
            <a:endParaRPr lang="en-US" dirty="0"/>
          </a:p>
          <a:p>
            <a:endParaRPr lang="en-US" dirty="0"/>
          </a:p>
          <a:p>
            <a:endParaRPr lang="en-US" dirty="0"/>
          </a:p>
        </p:txBody>
      </p:sp>
      <p:sp>
        <p:nvSpPr>
          <p:cNvPr id="4" name="Text Placeholder 3"/>
          <p:cNvSpPr>
            <a:spLocks noGrp="1"/>
          </p:cNvSpPr>
          <p:nvPr>
            <p:ph type="body" sz="half" idx="2"/>
          </p:nvPr>
        </p:nvSpPr>
        <p:spPr/>
        <p:txBody>
          <a:bodyPr/>
          <a:lstStyle/>
          <a:p>
            <a:endParaRPr lang="en-US" dirty="0"/>
          </a:p>
          <a:p>
            <a:endParaRPr lang="en-US" dirty="0"/>
          </a:p>
          <a:p>
            <a:endParaRPr lang="en-US" dirty="0">
              <a:solidFill>
                <a:schemeClr val="tx1"/>
              </a:solidFill>
              <a:latin typeface="Gilroy" panose="00000500000000000000" pitchFamily="50" charset="0"/>
            </a:endParaRPr>
          </a:p>
          <a:p>
            <a:pPr>
              <a:spcBef>
                <a:spcPts val="0"/>
              </a:spcBef>
              <a:spcAft>
                <a:spcPts val="0"/>
              </a:spcAft>
            </a:pPr>
            <a:r>
              <a:rPr lang="en-US" dirty="0">
                <a:solidFill>
                  <a:schemeClr val="tx1"/>
                </a:solidFill>
                <a:latin typeface="Gilroy" panose="00000500000000000000" pitchFamily="50" charset="0"/>
              </a:rPr>
              <a:t>100 Willow Brook Road</a:t>
            </a:r>
          </a:p>
          <a:p>
            <a:pPr>
              <a:spcBef>
                <a:spcPts val="0"/>
              </a:spcBef>
              <a:spcAft>
                <a:spcPts val="0"/>
              </a:spcAft>
            </a:pPr>
            <a:r>
              <a:rPr lang="en-US" dirty="0">
                <a:solidFill>
                  <a:schemeClr val="tx1"/>
                </a:solidFill>
                <a:latin typeface="Gilroy" panose="00000500000000000000" pitchFamily="50" charset="0"/>
              </a:rPr>
              <a:t>Suite 100</a:t>
            </a:r>
          </a:p>
          <a:p>
            <a:pPr>
              <a:spcBef>
                <a:spcPts val="0"/>
              </a:spcBef>
              <a:spcAft>
                <a:spcPts val="0"/>
              </a:spcAft>
            </a:pPr>
            <a:r>
              <a:rPr lang="en-US" dirty="0">
                <a:solidFill>
                  <a:schemeClr val="tx1"/>
                </a:solidFill>
                <a:latin typeface="Gilroy" panose="00000500000000000000" pitchFamily="50" charset="0"/>
              </a:rPr>
              <a:t>Freehold, NJ 07728</a:t>
            </a:r>
          </a:p>
          <a:p>
            <a:pPr>
              <a:spcBef>
                <a:spcPts val="0"/>
              </a:spcBef>
              <a:spcAft>
                <a:spcPts val="0"/>
              </a:spcAft>
            </a:pPr>
            <a:r>
              <a:rPr lang="en-US" dirty="0">
                <a:solidFill>
                  <a:schemeClr val="tx1"/>
                </a:solidFill>
                <a:latin typeface="Gilroy" panose="00000500000000000000" pitchFamily="50" charset="0"/>
              </a:rPr>
              <a:t>732.462.7170</a:t>
            </a:r>
          </a:p>
          <a:p>
            <a:pPr>
              <a:spcBef>
                <a:spcPts val="0"/>
              </a:spcBef>
              <a:spcAft>
                <a:spcPts val="0"/>
              </a:spcAft>
            </a:pPr>
            <a:endParaRPr lang="en-US" dirty="0">
              <a:solidFill>
                <a:schemeClr val="tx1"/>
              </a:solidFill>
              <a:latin typeface="Gilroy" panose="00000500000000000000" pitchFamily="50" charset="0"/>
            </a:endParaRPr>
          </a:p>
          <a:p>
            <a:pPr>
              <a:spcBef>
                <a:spcPts val="0"/>
              </a:spcBef>
              <a:spcAft>
                <a:spcPts val="0"/>
              </a:spcAft>
            </a:pPr>
            <a:r>
              <a:rPr lang="en-US" dirty="0">
                <a:solidFill>
                  <a:schemeClr val="tx1"/>
                </a:solidFill>
                <a:latin typeface="Gilroy" panose="00000500000000000000" pitchFamily="50" charset="0"/>
              </a:rPr>
              <a:t>680 Hooper Avenue</a:t>
            </a:r>
          </a:p>
          <a:p>
            <a:pPr>
              <a:spcBef>
                <a:spcPts val="0"/>
              </a:spcBef>
              <a:spcAft>
                <a:spcPts val="0"/>
              </a:spcAft>
            </a:pPr>
            <a:r>
              <a:rPr lang="en-US" dirty="0">
                <a:solidFill>
                  <a:schemeClr val="tx1"/>
                </a:solidFill>
                <a:latin typeface="Gilroy" panose="00000500000000000000" pitchFamily="50" charset="0"/>
              </a:rPr>
              <a:t>Building A, Suite 101 </a:t>
            </a:r>
          </a:p>
          <a:p>
            <a:pPr>
              <a:spcBef>
                <a:spcPts val="0"/>
              </a:spcBef>
              <a:spcAft>
                <a:spcPts val="0"/>
              </a:spcAft>
            </a:pPr>
            <a:r>
              <a:rPr lang="en-US" dirty="0">
                <a:solidFill>
                  <a:schemeClr val="tx1"/>
                </a:solidFill>
                <a:latin typeface="Gilroy" panose="00000500000000000000" pitchFamily="50" charset="0"/>
              </a:rPr>
              <a:t>Toms River, NJ  08753</a:t>
            </a:r>
          </a:p>
          <a:p>
            <a:pPr>
              <a:spcBef>
                <a:spcPts val="0"/>
              </a:spcBef>
              <a:spcAft>
                <a:spcPts val="0"/>
              </a:spcAft>
            </a:pPr>
            <a:r>
              <a:rPr lang="en-US" dirty="0">
                <a:solidFill>
                  <a:schemeClr val="tx1"/>
                </a:solidFill>
                <a:latin typeface="Gilroy" panose="00000500000000000000" pitchFamily="50" charset="0"/>
              </a:rPr>
              <a:t>732.505.4411</a:t>
            </a:r>
          </a:p>
          <a:p>
            <a:pPr>
              <a:spcBef>
                <a:spcPts val="0"/>
              </a:spcBef>
              <a:spcAft>
                <a:spcPts val="0"/>
              </a:spcAft>
            </a:pPr>
            <a:endParaRPr lang="en-US" dirty="0">
              <a:solidFill>
                <a:schemeClr val="tx1"/>
              </a:solidFill>
              <a:latin typeface="Gilroy" panose="00000500000000000000" pitchFamily="50" charset="0"/>
            </a:endParaRPr>
          </a:p>
          <a:p>
            <a:pPr>
              <a:spcBef>
                <a:spcPts val="0"/>
              </a:spcBef>
              <a:spcAft>
                <a:spcPts val="0"/>
              </a:spcAft>
            </a:pPr>
            <a:r>
              <a:rPr lang="en-US" dirty="0">
                <a:solidFill>
                  <a:schemeClr val="tx1"/>
                </a:solidFill>
                <a:latin typeface="Gilroy" panose="00000500000000000000" pitchFamily="50" charset="0"/>
              </a:rPr>
              <a:t>www.respondlaw.com</a:t>
            </a:r>
          </a:p>
        </p:txBody>
      </p:sp>
      <p:sp>
        <p:nvSpPr>
          <p:cNvPr id="13" name="TextBox 12"/>
          <p:cNvSpPr txBox="1"/>
          <p:nvPr/>
        </p:nvSpPr>
        <p:spPr>
          <a:xfrm>
            <a:off x="5029200" y="2155308"/>
            <a:ext cx="2776538" cy="800219"/>
          </a:xfrm>
          <a:prstGeom prst="rect">
            <a:avLst/>
          </a:prstGeom>
          <a:noFill/>
        </p:spPr>
        <p:txBody>
          <a:bodyPr wrap="square" rtlCol="0">
            <a:spAutoFit/>
          </a:bodyPr>
          <a:lstStyle/>
          <a:p>
            <a:r>
              <a:rPr lang="en-US" sz="1400" dirty="0"/>
              <a:t>732.410.2350</a:t>
            </a:r>
          </a:p>
          <a:p>
            <a:r>
              <a:rPr lang="en-US" sz="1400" dirty="0"/>
              <a:t>ncroddick@respondlaw.com</a:t>
            </a: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1" y="990600"/>
            <a:ext cx="1600200" cy="2161241"/>
          </a:xfrm>
          <a:prstGeom prst="rect">
            <a:avLst/>
          </a:prstGeom>
        </p:spPr>
      </p:pic>
      <p:sp>
        <p:nvSpPr>
          <p:cNvPr id="6" name="Rectangle 5"/>
          <p:cNvSpPr/>
          <p:nvPr/>
        </p:nvSpPr>
        <p:spPr>
          <a:xfrm>
            <a:off x="3429000" y="3302793"/>
            <a:ext cx="5410200" cy="2246769"/>
          </a:xfrm>
          <a:prstGeom prst="rect">
            <a:avLst/>
          </a:prstGeom>
        </p:spPr>
        <p:txBody>
          <a:bodyPr wrap="square">
            <a:spAutoFit/>
          </a:bodyPr>
          <a:lstStyle/>
          <a:p>
            <a:pPr algn="just"/>
            <a:r>
              <a:rPr lang="en-US" sz="1400" dirty="0">
                <a:solidFill>
                  <a:srgbClr val="000000"/>
                </a:solidFill>
                <a:latin typeface="Arimo"/>
              </a:rPr>
              <a:t>Nicole is Counsel at Davison, Eastman, Muñoz &amp; Paone, P.A., where she focuses her practice on employment and labor matters. She consults companies on human resources issues and has conducted internal investigations on ethical and legal violations. With this breadth of experience, she has gained a deep understanding of the problems that exist in the modern workplace. Additionally, she has drafted employee handbooks, severance agreements, has updated hiring and employee discipline forms and procedures, and facilitated trainings on a variety of labor and employment law and compliance topics, including Continuing Legal Education.</a:t>
            </a:r>
            <a:endParaRPr lang="en-US" sz="1400" dirty="0"/>
          </a:p>
        </p:txBody>
      </p:sp>
      <p:sp>
        <p:nvSpPr>
          <p:cNvPr id="7" name="TextBox 6"/>
          <p:cNvSpPr txBox="1"/>
          <p:nvPr/>
        </p:nvSpPr>
        <p:spPr>
          <a:xfrm>
            <a:off x="4953000" y="1612343"/>
            <a:ext cx="3352800" cy="400110"/>
          </a:xfrm>
          <a:prstGeom prst="rect">
            <a:avLst/>
          </a:prstGeom>
          <a:noFill/>
        </p:spPr>
        <p:txBody>
          <a:bodyPr wrap="square" rtlCol="0">
            <a:spAutoFit/>
          </a:bodyPr>
          <a:lstStyle/>
          <a:p>
            <a:r>
              <a:rPr lang="en-US" sz="2000" b="1" dirty="0">
                <a:solidFill>
                  <a:srgbClr val="5FBB47"/>
                </a:solidFill>
              </a:rPr>
              <a:t>Nicole Sorokolit Croddick</a:t>
            </a:r>
          </a:p>
        </p:txBody>
      </p:sp>
    </p:spTree>
    <p:extLst>
      <p:ext uri="{BB962C8B-B14F-4D97-AF65-F5344CB8AC3E}">
        <p14:creationId xmlns:p14="http://schemas.microsoft.com/office/powerpoint/2010/main" val="355175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10400" cy="1143000"/>
          </a:xfrm>
        </p:spPr>
        <p:txBody>
          <a:bodyPr>
            <a:noAutofit/>
          </a:bodyPr>
          <a:lstStyle/>
          <a:p>
            <a:r>
              <a:rPr lang="en-US" sz="4000" dirty="0"/>
              <a:t>Freehold Twp.’s Anti-Harassment &amp; Discrimination Policy</a:t>
            </a:r>
          </a:p>
        </p:txBody>
      </p:sp>
      <p:sp>
        <p:nvSpPr>
          <p:cNvPr id="3" name="Content Placeholder 2"/>
          <p:cNvSpPr>
            <a:spLocks noGrp="1"/>
          </p:cNvSpPr>
          <p:nvPr>
            <p:ph idx="1"/>
          </p:nvPr>
        </p:nvSpPr>
        <p:spPr>
          <a:xfrm>
            <a:off x="381000" y="1828800"/>
            <a:ext cx="8305800" cy="5466346"/>
          </a:xfrm>
        </p:spPr>
        <p:txBody>
          <a:bodyPr>
            <a:noAutofit/>
          </a:bodyPr>
          <a:lstStyle/>
          <a:p>
            <a:r>
              <a:rPr lang="en-US" sz="3200" dirty="0"/>
              <a:t>Harassment and discrimination is </a:t>
            </a:r>
            <a:r>
              <a:rPr lang="en-US" sz="3200" dirty="0">
                <a:effectLst/>
              </a:rPr>
              <a:t>against the law and the policy of the Township</a:t>
            </a:r>
            <a:r>
              <a:rPr lang="en-US" sz="3200" dirty="0"/>
              <a:t>. The Township p</a:t>
            </a:r>
            <a:r>
              <a:rPr lang="en-US" sz="3200" dirty="0">
                <a:effectLst/>
              </a:rPr>
              <a:t>rohibits harassment &amp; discrimination. Harassment, whether verbal, physical, sexual or environmental, is unacceptable and </a:t>
            </a:r>
          </a:p>
          <a:p>
            <a:pPr>
              <a:spcBef>
                <a:spcPts val="0"/>
              </a:spcBef>
            </a:pPr>
            <a:r>
              <a:rPr lang="en-US" sz="3200" u="sng" dirty="0">
                <a:effectLst/>
              </a:rPr>
              <a:t>will not be tolerated.</a:t>
            </a:r>
            <a:endParaRPr lang="en-US" sz="3200" u="sng" dirty="0"/>
          </a:p>
        </p:txBody>
      </p:sp>
    </p:spTree>
    <p:extLst>
      <p:ext uri="{BB962C8B-B14F-4D97-AF65-F5344CB8AC3E}">
        <p14:creationId xmlns:p14="http://schemas.microsoft.com/office/powerpoint/2010/main" val="4223654101"/>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696464"/>
      </a:dk2>
      <a:lt2>
        <a:srgbClr val="E9E5DC"/>
      </a:lt2>
      <a:accent1>
        <a:srgbClr val="79232E"/>
      </a:accent1>
      <a:accent2>
        <a:srgbClr val="5FBB47"/>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 D M S ! 2 3 4 5 6 5 6 . 1 < / d o c u m e n t i d >  
     < s e n d e r i d > D J F < / s e n d e r i d >  
     < s e n d e r e m a i l > D F A T O V I C @ R E S P O N D L A W . C O M < / s e n d e r e m a i l >  
     < l a s t m o d i f i e d > 2 0 2 1 - 0 5 - 0 3 T 1 4 : 2 8 : 5 8 . 0 0 0 0 0 0 0 - 0 4 : 0 0 < / l a s t m o d i f i e d >  
     < d a t a b a s e > D M S < / d a t a b a s e >  
 < / p r o p e r t i e s > 
</file>

<file path=customXml/itemProps1.xml><?xml version="1.0" encoding="utf-8"?>
<ds:datastoreItem xmlns:ds="http://schemas.openxmlformats.org/officeDocument/2006/customXml" ds:itemID="{42969F28-F779-6041-AA77-E478F1288663}">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
  <TotalTime>1928</TotalTime>
  <Words>4747</Words>
  <Application>Microsoft Macintosh PowerPoint</Application>
  <PresentationFormat>On-screen Show (4:3)</PresentationFormat>
  <Paragraphs>492</Paragraphs>
  <Slides>85</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85</vt:i4>
      </vt:variant>
    </vt:vector>
  </HeadingPairs>
  <TitlesOfParts>
    <vt:vector size="93" baseType="lpstr">
      <vt:lpstr>Arial</vt:lpstr>
      <vt:lpstr>Arimo</vt:lpstr>
      <vt:lpstr>Calibri</vt:lpstr>
      <vt:lpstr>Calibri Light</vt:lpstr>
      <vt:lpstr>Georgia</vt:lpstr>
      <vt:lpstr>Gilroy</vt:lpstr>
      <vt:lpstr>Wingdings</vt:lpstr>
      <vt:lpstr>Retrospect</vt:lpstr>
      <vt:lpstr>Respect in the Workplace : Harassment &amp; Discrimination Awareness and Prevention @ Freehold Township </vt:lpstr>
      <vt:lpstr>Why are we training today?</vt:lpstr>
      <vt:lpstr>Common Themes for Harassment  and Discrimination Prevention-- </vt:lpstr>
      <vt:lpstr>Why do we care?</vt:lpstr>
      <vt:lpstr>Employee’s Rights on the Job</vt:lpstr>
      <vt:lpstr>Self Quiz…What do you think?  Is this OK?</vt:lpstr>
      <vt:lpstr>Self Quiz , Continued</vt:lpstr>
      <vt:lpstr>Harassment &amp; Discrimination Laws and Agencies</vt:lpstr>
      <vt:lpstr>Freehold Twp.’s Anti-Harassment &amp; Discrimination Policy</vt:lpstr>
      <vt:lpstr>Freehold Township</vt:lpstr>
      <vt:lpstr>Harassment Prohibition</vt:lpstr>
      <vt:lpstr>Sexual Harassment Defined</vt:lpstr>
      <vt:lpstr>Examples of Sexual Harassment (In the Policy)</vt:lpstr>
      <vt:lpstr>What To Do If you Are the Subject of Harassment/Discrimination @ Freehold</vt:lpstr>
      <vt:lpstr>Manager’s Duty</vt:lpstr>
      <vt:lpstr>Employee’s Duty</vt:lpstr>
      <vt:lpstr>Freehold Twp.: Equal Opportunity Employer</vt:lpstr>
      <vt:lpstr>EOE Cont. </vt:lpstr>
      <vt:lpstr>Additional Notes On Reporting </vt:lpstr>
      <vt:lpstr>DOMESTIC VIOLENCE POLICY  FOR PUBLIC EMPLOYERS   </vt:lpstr>
      <vt:lpstr>At Freehold Twp.</vt:lpstr>
      <vt:lpstr>Protection of Minors Policy</vt:lpstr>
      <vt:lpstr>Federal vs. State law</vt:lpstr>
      <vt:lpstr>Title 7 (Federal Law)</vt:lpstr>
      <vt:lpstr>Federally Protected in  all 50 States</vt:lpstr>
      <vt:lpstr>New Jersey Law Against Discrimination</vt:lpstr>
      <vt:lpstr>What Are The NJ  Protected Characteristics?</vt:lpstr>
      <vt:lpstr>Protected Classes (continued)</vt:lpstr>
      <vt:lpstr>FEDERAL AND  STATE AGENCIES </vt:lpstr>
      <vt:lpstr>“Protected” by the Law</vt:lpstr>
      <vt:lpstr>What Stages of Employment  are Covered?</vt:lpstr>
      <vt:lpstr>Types of Discrimination</vt:lpstr>
      <vt:lpstr>What is Intentional Discrimination?</vt:lpstr>
      <vt:lpstr>What is Adverse Impact?</vt:lpstr>
      <vt:lpstr>Definition of  Harassment</vt:lpstr>
      <vt:lpstr>Examples of Sexual Harassment (replace other protected classes)</vt:lpstr>
      <vt:lpstr>More Examples of  Sexual Harassment</vt:lpstr>
      <vt:lpstr>Sex Or Gender Stereotyping can be Harassment! </vt:lpstr>
      <vt:lpstr>3 Types of Sexual Harassment</vt:lpstr>
      <vt:lpstr>Quid Pro Quo: This for That</vt:lpstr>
      <vt:lpstr>Hostile Work Environment</vt:lpstr>
      <vt:lpstr>Conduct </vt:lpstr>
      <vt:lpstr>Hostile Work  Environment Myths </vt:lpstr>
      <vt:lpstr>Remember Legal Standard </vt:lpstr>
      <vt:lpstr>3rd Party Sexual Harassment</vt:lpstr>
      <vt:lpstr>Unconscious Bias </vt:lpstr>
      <vt:lpstr>Asian Americans and COVID-19 and the ADA</vt:lpstr>
      <vt:lpstr>Black Lives Matter</vt:lpstr>
      <vt:lpstr>LGBTQ Employees</vt:lpstr>
      <vt:lpstr>LGBTQ – tips for you</vt:lpstr>
      <vt:lpstr>SOCIAL MEDIA &amp;  HARASSMENT DISCRIMINATION</vt:lpstr>
      <vt:lpstr>SOCIAL MEDIA</vt:lpstr>
      <vt:lpstr>Key Concepts re Social Media: because people are getting in trouble online… </vt:lpstr>
      <vt:lpstr>Social Media:  Think about it!! </vt:lpstr>
      <vt:lpstr>Social Media:  Proceed with Caution!!</vt:lpstr>
      <vt:lpstr>EMAIL AND  COMPUTER USE</vt:lpstr>
      <vt:lpstr>With the click of one button </vt:lpstr>
      <vt:lpstr>Interesting Ideas re: Harassment</vt:lpstr>
      <vt:lpstr>More Interesting Ideas...</vt:lpstr>
      <vt:lpstr>Fine Line Ideas to Discuss</vt:lpstr>
      <vt:lpstr>Workplace Romance</vt:lpstr>
      <vt:lpstr>1st Amendment Free Speech</vt:lpstr>
      <vt:lpstr>Consequences  SIMPLY PUT- IF YOU HARASS AT WORK …</vt:lpstr>
      <vt:lpstr>What is HR’s Role?</vt:lpstr>
      <vt:lpstr>What Are Your Obligations  as an Employee?</vt:lpstr>
      <vt:lpstr>What if you are the victim?</vt:lpstr>
      <vt:lpstr>Result of Filing a Good Faith Complaint </vt:lpstr>
      <vt:lpstr>If Nothing Happens after INTERNAL Report</vt:lpstr>
      <vt:lpstr>It’s Your Obligation to Report   </vt:lpstr>
      <vt:lpstr>What Are Employer’s Obligations?</vt:lpstr>
      <vt:lpstr>Affirmative Defenses to Claim </vt:lpstr>
      <vt:lpstr>RETALIATION IN  SIMPLE TERMS</vt:lpstr>
      <vt:lpstr>NJ Conscientious  Employee Protection Act</vt:lpstr>
      <vt:lpstr>What is Bullying?</vt:lpstr>
      <vt:lpstr>Workplace Bullying</vt:lpstr>
      <vt:lpstr>Results of Bullying- Like DV Victims</vt:lpstr>
      <vt:lpstr>Quiz: What do the experts think? Bullying or Not? </vt:lpstr>
      <vt:lpstr>Other Examples of  Workplace Bullying</vt:lpstr>
      <vt:lpstr>Bullying Prevention</vt:lpstr>
      <vt:lpstr>Workplace Violence</vt:lpstr>
      <vt:lpstr>Warning Signs of  Escalating Behavior</vt:lpstr>
      <vt:lpstr>Reducing Violence At Work</vt:lpstr>
      <vt:lpstr>Best Ways to Conduct Yourself</vt:lpstr>
      <vt:lpstr>Contact At Freehold Township</vt:lpstr>
      <vt:lpstr>Davison Eastman Muñoz &amp; Paone, 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This Harassment?</dc:title>
  <dc:creator>Daniel Tymesko</dc:creator>
  <cp:lastModifiedBy>nicole croddick</cp:lastModifiedBy>
  <cp:revision>169</cp:revision>
  <cp:lastPrinted>2017-07-07T14:14:16Z</cp:lastPrinted>
  <dcterms:created xsi:type="dcterms:W3CDTF">2006-08-16T00:00:00Z</dcterms:created>
  <dcterms:modified xsi:type="dcterms:W3CDTF">2022-01-14T22:53:36Z</dcterms:modified>
</cp:coreProperties>
</file>