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16" r:id="rId3"/>
    <p:sldId id="322" r:id="rId4"/>
    <p:sldId id="318" r:id="rId5"/>
    <p:sldId id="320" r:id="rId6"/>
    <p:sldId id="309" r:id="rId7"/>
    <p:sldId id="321" r:id="rId8"/>
    <p:sldId id="317" r:id="rId9"/>
    <p:sldId id="31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66CC"/>
    <a:srgbClr val="0D346D"/>
    <a:srgbClr val="FF3300"/>
    <a:srgbClr val="33CCFF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9" autoAdjust="0"/>
    <p:restoredTop sz="94825" autoAdjust="0"/>
  </p:normalViewPr>
  <p:slideViewPr>
    <p:cSldViewPr>
      <p:cViewPr varScale="1">
        <p:scale>
          <a:sx n="109" d="100"/>
          <a:sy n="109" d="100"/>
        </p:scale>
        <p:origin x="15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0" tIns="45655" rIns="91310" bIns="4565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92" y="0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0" tIns="45655" rIns="91310" bIns="4565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153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0" tIns="45655" rIns="91310" bIns="4565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92" y="8830153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0" tIns="45655" rIns="91310" bIns="4565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884B8C3D-1181-481F-A3A8-5D535B3358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5" tIns="46577" rIns="93155" bIns="46577" numCol="1" anchor="t" anchorCtr="0" compatLnSpc="1">
            <a:prstTxWarp prst="textNoShape">
              <a:avLst/>
            </a:prstTxWarp>
          </a:bodyPr>
          <a:lstStyle>
            <a:lvl1pPr defTabSz="930745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2" y="0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5" tIns="46577" rIns="93155" bIns="46577" numCol="1" anchor="t" anchorCtr="0" compatLnSpc="1">
            <a:prstTxWarp prst="textNoShape">
              <a:avLst/>
            </a:prstTxWarp>
          </a:bodyPr>
          <a:lstStyle>
            <a:lvl1pPr algn="r" defTabSz="930745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3" y="4416663"/>
            <a:ext cx="5608954" cy="418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5" tIns="46577" rIns="93155" bIns="46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53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5" tIns="46577" rIns="93155" bIns="46577" numCol="1" anchor="b" anchorCtr="0" compatLnSpc="1">
            <a:prstTxWarp prst="textNoShape">
              <a:avLst/>
            </a:prstTxWarp>
          </a:bodyPr>
          <a:lstStyle>
            <a:lvl1pPr defTabSz="930745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2" y="8830153"/>
            <a:ext cx="3037523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5" tIns="46577" rIns="93155" bIns="46577" numCol="1" anchor="b" anchorCtr="0" compatLnSpc="1">
            <a:prstTxWarp prst="textNoShape">
              <a:avLst/>
            </a:prstTxWarp>
          </a:bodyPr>
          <a:lstStyle>
            <a:lvl1pPr algn="r" defTabSz="930745">
              <a:defRPr sz="1200" b="0">
                <a:latin typeface="Arial" charset="0"/>
              </a:defRPr>
            </a:lvl1pPr>
          </a:lstStyle>
          <a:p>
            <a:fld id="{A5EFA5FF-7328-4B7D-B2E0-D54321BD5C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AEC13-5DE5-4257-8086-370B0974ABAE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B9AB7-2769-4BF2-8073-CCC1C61432E4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1F798-F4D2-4D3C-ABA5-40C29B5D37A4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54DD7-474D-4483-B3AC-E2B599222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2E93-EE47-4A43-B34B-406D7DD9E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DAE3-35DB-4745-A2DA-91B3F5459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7B0EA-33E9-4FAB-AF26-CEAA5998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868A3-5CE6-4DCD-884B-F19CC2705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0111-3B83-4304-A7FE-6E3B335EE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CF457-8C39-4BD4-9B00-EFD7A4884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F86A-2585-40D5-A36A-6DFBD6EE3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C1BA3-035F-4E01-9DB5-69BBCB445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EBB5-CDAA-4487-B141-283C01C00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2E603-4876-4675-AD60-EE20FC8D5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DFF0-E4C6-4FF2-8811-E6F7CF496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EDDB5-1677-4E77-A8E0-7CFD4F05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BFCE6-79EF-4B61-A52B-F463A693D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3F6E-A027-4C9F-8BE9-85FFDD6C6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DA79EF65-7749-4F8A-AF33-3E2C9AE53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2133600" y="11430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>
              <a:latin typeface="Arial" charset="0"/>
            </a:endParaRPr>
          </a:p>
        </p:txBody>
      </p:sp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dirty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000066"/>
                </a:solidFill>
                <a:latin typeface="Arial" charset="0"/>
              </a:rPr>
              <a:t>Municipal Operating Budget </a:t>
            </a:r>
          </a:p>
          <a:p>
            <a:pPr algn="ctr">
              <a:spcBef>
                <a:spcPct val="50000"/>
              </a:spcBef>
            </a:pPr>
            <a:endParaRPr lang="en-US" sz="3200" dirty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	   	                   			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762000" y="2286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rgbClr val="000066"/>
                </a:solidFill>
                <a:latin typeface="Arial" charset="0"/>
              </a:rPr>
              <a:t>Manalapan Township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447800" y="4419600"/>
            <a:ext cx="640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dirty="0">
              <a:solidFill>
                <a:srgbClr val="000066"/>
              </a:solidFill>
              <a:latin typeface="Arial" charset="0"/>
            </a:endParaRPr>
          </a:p>
          <a:p>
            <a:pPr algn="ctr"/>
            <a:r>
              <a:rPr lang="en-US" sz="2400" dirty="0">
                <a:solidFill>
                  <a:srgbClr val="000066"/>
                </a:solidFill>
              </a:rPr>
              <a:t>Mayor </a:t>
            </a:r>
            <a:r>
              <a:rPr lang="en-US" sz="2400" dirty="0" smtClean="0">
                <a:solidFill>
                  <a:srgbClr val="000066"/>
                </a:solidFill>
              </a:rPr>
              <a:t>Jack McNaboe</a:t>
            </a:r>
            <a:endParaRPr lang="en-US" sz="2400" dirty="0">
              <a:solidFill>
                <a:srgbClr val="000066"/>
              </a:solidFill>
            </a:endParaRPr>
          </a:p>
          <a:p>
            <a:pPr algn="ctr"/>
            <a:r>
              <a:rPr lang="en-US" sz="2400" dirty="0">
                <a:solidFill>
                  <a:srgbClr val="000066"/>
                </a:solidFill>
              </a:rPr>
              <a:t>Deputy Mayor </a:t>
            </a:r>
            <a:r>
              <a:rPr lang="en-US" sz="2400" dirty="0" smtClean="0">
                <a:solidFill>
                  <a:srgbClr val="000066"/>
                </a:solidFill>
              </a:rPr>
              <a:t>Susan Cohen</a:t>
            </a:r>
            <a:endParaRPr lang="en-US" sz="2400" dirty="0">
              <a:solidFill>
                <a:srgbClr val="000066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66"/>
                </a:solidFill>
              </a:rPr>
              <a:t>Committeewoman Mary Ann Musich</a:t>
            </a:r>
            <a:endParaRPr lang="en-US" sz="2400" dirty="0">
              <a:solidFill>
                <a:srgbClr val="000066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66"/>
                </a:solidFill>
              </a:rPr>
              <a:t>Committeeman Barry Jacobson</a:t>
            </a:r>
            <a:endParaRPr lang="en-US" sz="2400" dirty="0">
              <a:solidFill>
                <a:srgbClr val="000066"/>
              </a:solidFill>
            </a:endParaRPr>
          </a:p>
          <a:p>
            <a:pPr algn="ctr"/>
            <a:r>
              <a:rPr lang="en-US" sz="2400" dirty="0">
                <a:solidFill>
                  <a:srgbClr val="000066"/>
                </a:solidFill>
              </a:rPr>
              <a:t>Committeeman </a:t>
            </a:r>
            <a:r>
              <a:rPr lang="en-US" sz="2400" dirty="0" smtClean="0">
                <a:solidFill>
                  <a:srgbClr val="000066"/>
                </a:solidFill>
              </a:rPr>
              <a:t>Eric Nelson</a:t>
            </a:r>
            <a:endParaRPr lang="en-US" sz="2400" dirty="0">
              <a:solidFill>
                <a:srgbClr val="000066"/>
              </a:solidFill>
            </a:endParaRPr>
          </a:p>
          <a:p>
            <a:pPr algn="ctr"/>
            <a:endParaRPr lang="en-US" sz="2400" dirty="0">
              <a:solidFill>
                <a:srgbClr val="000066"/>
              </a:solidFill>
            </a:endParaRPr>
          </a:p>
        </p:txBody>
      </p:sp>
      <p:pic>
        <p:nvPicPr>
          <p:cNvPr id="3078" name="Picture 13" descr="Picture1"/>
          <p:cNvPicPr preferRelativeResize="0"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975" r="26086"/>
          <a:stretch>
            <a:fillRect/>
          </a:stretch>
        </p:blipFill>
        <p:spPr bwMode="auto">
          <a:xfrm>
            <a:off x="3581400" y="2514600"/>
            <a:ext cx="20574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14475" y="1279525"/>
            <a:ext cx="6019800" cy="58477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Great Place To Live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32825"/>
              </p:ext>
            </p:extLst>
          </p:nvPr>
        </p:nvGraphicFramePr>
        <p:xfrm>
          <a:off x="228600" y="1676400"/>
          <a:ext cx="8305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Worksheet" r:id="rId3" imgW="7543732" imgH="3429000" progId="Excel.Sheet.8">
                  <p:embed/>
                </p:oleObj>
              </mc:Choice>
              <mc:Fallback>
                <p:oleObj name="Worksheet" r:id="rId3" imgW="7543732" imgH="342900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3058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Making ‘Cents’ of Your Dollars</a:t>
            </a:r>
          </a:p>
        </p:txBody>
      </p:sp>
      <p:sp>
        <p:nvSpPr>
          <p:cNvPr id="11" name="TextBox 5"/>
          <p:cNvSpPr txBox="1"/>
          <p:nvPr/>
        </p:nvSpPr>
        <p:spPr>
          <a:xfrm>
            <a:off x="2209800" y="1676400"/>
            <a:ext cx="2590800" cy="3048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Total School Share  </a:t>
            </a: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66%</a:t>
            </a:r>
            <a:endParaRPr lang="en-US" sz="1400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PUBLIC HEALTH EMERGENCY CONTINUES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Local Government is Essential</a:t>
            </a:r>
          </a:p>
          <a:p>
            <a:pPr marL="0" indent="0" algn="ctr">
              <a:buNone/>
            </a:pPr>
            <a:r>
              <a:rPr lang="en-US" sz="2800" b="1" dirty="0" smtClean="0"/>
              <a:t> </a:t>
            </a:r>
            <a:r>
              <a:rPr lang="en-US" sz="2000" dirty="0" smtClean="0"/>
              <a:t>Manalapan Township continues to provide services, and access to services, stability and support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 smtClean="0"/>
              <a:t>ALL Departments Operating </a:t>
            </a:r>
          </a:p>
          <a:p>
            <a:pPr marL="0" indent="0" algn="ctr">
              <a:buNone/>
            </a:pPr>
            <a:r>
              <a:rPr lang="en-US" sz="2000" dirty="0" smtClean="0"/>
              <a:t>We are leading our community and staff through the crisis, recovery and re-opening process.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8486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2021 BUDGET</a:t>
            </a:r>
            <a:r>
              <a:rPr lang="en-US" dirty="0" smtClean="0"/>
              <a:t>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0066"/>
                </a:solidFill>
              </a:rPr>
              <a:t>Garbage </a:t>
            </a:r>
            <a:r>
              <a:rPr lang="en-US" dirty="0">
                <a:solidFill>
                  <a:srgbClr val="000066"/>
                </a:solidFill>
              </a:rPr>
              <a:t>&amp; </a:t>
            </a:r>
            <a:r>
              <a:rPr lang="en-US" dirty="0" smtClean="0">
                <a:solidFill>
                  <a:srgbClr val="000066"/>
                </a:solidFill>
              </a:rPr>
              <a:t>Recycling Collection</a:t>
            </a:r>
          </a:p>
          <a:p>
            <a:pPr algn="ctr">
              <a:buNone/>
            </a:pPr>
            <a:r>
              <a:rPr lang="en-US" dirty="0" smtClean="0">
                <a:solidFill>
                  <a:srgbClr val="000066"/>
                </a:solidFill>
              </a:rPr>
              <a:t>Public Safety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0066"/>
                </a:solidFill>
              </a:rPr>
              <a:t>Snow Removal</a:t>
            </a:r>
          </a:p>
          <a:p>
            <a:pPr algn="ctr">
              <a:buNone/>
            </a:pPr>
            <a:r>
              <a:rPr lang="en-US" dirty="0" smtClean="0">
                <a:solidFill>
                  <a:srgbClr val="000066"/>
                </a:solidFill>
              </a:rPr>
              <a:t>Capital Projects 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----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66"/>
                </a:solidFill>
              </a:rPr>
              <a:t>State Aid Remains Flat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66"/>
                </a:solidFill>
              </a:rPr>
              <a:t>Large Revenue </a:t>
            </a:r>
            <a:r>
              <a:rPr lang="en-US" dirty="0">
                <a:solidFill>
                  <a:srgbClr val="000066"/>
                </a:solidFill>
              </a:rPr>
              <a:t>Losses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0066"/>
                </a:solidFill>
              </a:rPr>
              <a:t>2021 Municipal Budget</a:t>
            </a:r>
            <a:r>
              <a:rPr lang="en-US" dirty="0" smtClean="0"/>
              <a:t>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2800" dirty="0" smtClean="0"/>
          </a:p>
          <a:p>
            <a:pPr algn="ctr">
              <a:buFontTx/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66"/>
                </a:solidFill>
              </a:rPr>
              <a:t>Manalapan Municipal Tax Rate for 2021 will be 35.1 cents per $100 of assessed valuation up from 33.4 cents in 2020. </a:t>
            </a:r>
          </a:p>
          <a:p>
            <a:pPr algn="ctr">
              <a:buFontTx/>
              <a:buNone/>
            </a:pPr>
            <a:endParaRPr lang="en-US" sz="2800" dirty="0" smtClean="0">
              <a:solidFill>
                <a:srgbClr val="000066"/>
              </a:solidFill>
            </a:endParaRP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This represents a annual increase of $78.31 on the average assessed home.</a:t>
            </a:r>
          </a:p>
          <a:p>
            <a:pPr algn="ctr">
              <a:buFontTx/>
              <a:buNone/>
            </a:pPr>
            <a:endParaRPr lang="en-US" sz="2800" dirty="0" smtClean="0">
              <a:solidFill>
                <a:srgbClr val="000066"/>
              </a:solidFill>
            </a:endParaRP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 </a:t>
            </a:r>
          </a:p>
          <a:p>
            <a:pPr algn="ctr">
              <a:buFontTx/>
              <a:buNone/>
            </a:pPr>
            <a:endParaRPr lang="en-US" sz="28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 </a:t>
            </a:r>
            <a:endParaRPr lang="en-US" sz="3600">
              <a:latin typeface="Arial" charset="0"/>
            </a:endParaRP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66"/>
                </a:solidFill>
              </a:rPr>
              <a:t/>
            </a:r>
            <a:br>
              <a:rPr lang="en-US" sz="3600" b="1" smtClean="0">
                <a:solidFill>
                  <a:srgbClr val="000066"/>
                </a:solidFill>
              </a:rPr>
            </a:br>
            <a:r>
              <a:rPr lang="en-US" sz="3600" b="1" smtClean="0">
                <a:solidFill>
                  <a:srgbClr val="000066"/>
                </a:solidFill>
              </a:rPr>
              <a:t/>
            </a:r>
            <a:br>
              <a:rPr lang="en-US" sz="3600" b="1" smtClean="0">
                <a:solidFill>
                  <a:srgbClr val="000066"/>
                </a:solidFill>
              </a:rPr>
            </a:br>
            <a:r>
              <a:rPr lang="en-US" sz="3600" b="1" smtClean="0">
                <a:solidFill>
                  <a:srgbClr val="000066"/>
                </a:solidFill>
              </a:rPr>
              <a:t>Projected Cost to the Average </a:t>
            </a:r>
            <a:br>
              <a:rPr lang="en-US" sz="3600" b="1" smtClean="0">
                <a:solidFill>
                  <a:srgbClr val="000066"/>
                </a:solidFill>
              </a:rPr>
            </a:br>
            <a:r>
              <a:rPr lang="en-US" sz="3600" b="1" smtClean="0">
                <a:solidFill>
                  <a:srgbClr val="000066"/>
                </a:solidFill>
              </a:rPr>
              <a:t>Manalapan Household  </a:t>
            </a:r>
            <a:br>
              <a:rPr lang="en-US" sz="3600" b="1" smtClean="0">
                <a:solidFill>
                  <a:srgbClr val="000066"/>
                </a:solidFill>
              </a:rPr>
            </a:br>
            <a:r>
              <a:rPr lang="en-US" sz="3600" b="1" u="sng" smtClean="0">
                <a:solidFill>
                  <a:srgbClr val="000066"/>
                </a:solidFill>
              </a:rPr>
              <a:t>All Municipal Services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solidFill>
                  <a:srgbClr val="000066"/>
                </a:solidFill>
              </a:rPr>
              <a:t>			</a:t>
            </a:r>
          </a:p>
        </p:txBody>
      </p:sp>
      <p:graphicFrame>
        <p:nvGraphicFramePr>
          <p:cNvPr id="161958" name="Group 16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1313884"/>
              </p:ext>
            </p:extLst>
          </p:nvPr>
        </p:nvGraphicFramePr>
        <p:xfrm>
          <a:off x="304800" y="2590800"/>
          <a:ext cx="8458200" cy="2840038"/>
        </p:xfrm>
        <a:graphic>
          <a:graphicData uri="http://schemas.openxmlformats.org/drawingml/2006/table">
            <a:tbl>
              <a:tblPr/>
              <a:tblGrid>
                <a:gridCol w="338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AVERAGE ASSESSED HOME =        $460,978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Annually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Monthly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Weekly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Daily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Increase to the 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 Assessed Home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$78.31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$6.53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$1.51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$0.21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Municipal Taxes on an 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 Assessed Home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$1,616.98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$134.75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$31.10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$4.43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915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    Tax Rate vs. Garbage Collection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 smtClean="0">
              <a:solidFill>
                <a:srgbClr val="000066"/>
              </a:solidFill>
            </a:endParaRP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31845"/>
            <a:ext cx="1217613" cy="101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341730"/>
              </p:ext>
            </p:extLst>
          </p:nvPr>
        </p:nvGraphicFramePr>
        <p:xfrm>
          <a:off x="457200" y="1600200"/>
          <a:ext cx="823569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Worksheet" r:id="rId4" imgW="4219696" imgH="2305084" progId="Excel.Sheet.12">
                  <p:embed/>
                </p:oleObj>
              </mc:Choice>
              <mc:Fallback>
                <p:oleObj name="Worksheet" r:id="rId4" imgW="4219696" imgH="23050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8235695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0066"/>
                </a:solidFill>
              </a:rPr>
              <a:t>Where Does It Go?</a:t>
            </a:r>
            <a:br>
              <a:rPr lang="en-US" sz="4000" dirty="0" smtClean="0">
                <a:solidFill>
                  <a:srgbClr val="000066"/>
                </a:solidFill>
              </a:rPr>
            </a:br>
            <a:r>
              <a:rPr lang="en-US" sz="4000" dirty="0" smtClean="0">
                <a:solidFill>
                  <a:srgbClr val="000066"/>
                </a:solidFill>
              </a:rPr>
              <a:t>$1,616.98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Public Safety: 						$387.65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</a:rPr>
              <a:t>Utilities, Sanitation &amp; Recycling :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				$242.45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Insurances: 				                             $198.63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Statutory: 			                                           $182.96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Public Works &amp; Park Maintenance: 			$144.50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Capital Projects and Debt:                                   		$143.81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Reserve for Uncollected Taxes:                                                  $115.73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General Government:					$ 82.85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Construction/Land Use: 					$ 44.67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Shared Services:						$ 27.29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Parks &amp; Recreation:					$ 22.98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Health &amp; Human Services: 				$ 16.72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Capital Improvement Fund:				$  5.65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</a:rPr>
              <a:t>Reserve  for Tax Appeals: 					$  1.10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2133600" y="11430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>
              <a:latin typeface="Arial" charset="0"/>
            </a:endParaRP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457200" y="2378075"/>
            <a:ext cx="8686800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</a:rPr>
              <a:t>Public Hearing </a:t>
            </a:r>
            <a:r>
              <a:rPr lang="en-US" sz="2400" dirty="0" smtClean="0">
                <a:solidFill>
                  <a:srgbClr val="000066"/>
                </a:solidFill>
              </a:rPr>
              <a:t>2021 </a:t>
            </a:r>
            <a:r>
              <a:rPr lang="en-US" sz="2400" dirty="0">
                <a:solidFill>
                  <a:srgbClr val="000066"/>
                </a:solidFill>
              </a:rPr>
              <a:t>Budget</a:t>
            </a:r>
            <a:r>
              <a:rPr lang="en-US" sz="3600" dirty="0">
                <a:solidFill>
                  <a:srgbClr val="000066"/>
                </a:solidFill>
              </a:rPr>
              <a:t> – </a:t>
            </a:r>
            <a:r>
              <a:rPr lang="en-US" sz="2400" dirty="0" smtClean="0">
                <a:solidFill>
                  <a:srgbClr val="000066"/>
                </a:solidFill>
              </a:rPr>
              <a:t>May 12, 2021</a:t>
            </a:r>
            <a:endParaRPr lang="en-US" sz="2400" dirty="0">
              <a:solidFill>
                <a:srgbClr val="000066"/>
              </a:solidFill>
            </a:endParaRPr>
          </a:p>
          <a:p>
            <a:pPr algn="ctr"/>
            <a:endParaRPr lang="en-US" sz="2000" dirty="0">
              <a:solidFill>
                <a:srgbClr val="000066"/>
              </a:solidFill>
            </a:endParaRPr>
          </a:p>
          <a:p>
            <a:pPr algn="ctr"/>
            <a:r>
              <a:rPr lang="en-US" sz="1800" dirty="0">
                <a:solidFill>
                  <a:srgbClr val="000066"/>
                </a:solidFill>
              </a:rPr>
              <a:t>Mayor </a:t>
            </a:r>
            <a:r>
              <a:rPr lang="en-US" sz="1800" dirty="0" smtClean="0">
                <a:solidFill>
                  <a:srgbClr val="000066"/>
                </a:solidFill>
              </a:rPr>
              <a:t>Jack McNaboe</a:t>
            </a:r>
            <a:endParaRPr lang="en-US" sz="1800" dirty="0">
              <a:solidFill>
                <a:srgbClr val="000066"/>
              </a:solidFill>
            </a:endParaRPr>
          </a:p>
          <a:p>
            <a:pPr algn="ctr"/>
            <a:r>
              <a:rPr lang="en-US" sz="1800" dirty="0">
                <a:solidFill>
                  <a:srgbClr val="000066"/>
                </a:solidFill>
              </a:rPr>
              <a:t>Deputy Mayor </a:t>
            </a:r>
            <a:r>
              <a:rPr lang="en-US" sz="1800" dirty="0" smtClean="0">
                <a:solidFill>
                  <a:srgbClr val="000066"/>
                </a:solidFill>
              </a:rPr>
              <a:t>Susan Cohen</a:t>
            </a:r>
          </a:p>
          <a:p>
            <a:pPr algn="ctr"/>
            <a:r>
              <a:rPr lang="en-US" sz="1800" dirty="0">
                <a:solidFill>
                  <a:srgbClr val="000066"/>
                </a:solidFill>
              </a:rPr>
              <a:t>Committeewoman Mary Ann </a:t>
            </a:r>
            <a:r>
              <a:rPr lang="en-US" sz="1800" dirty="0" smtClean="0">
                <a:solidFill>
                  <a:srgbClr val="000066"/>
                </a:solidFill>
              </a:rPr>
              <a:t>Musich</a:t>
            </a:r>
            <a:endParaRPr lang="en-US" sz="1800" dirty="0">
              <a:solidFill>
                <a:srgbClr val="000066"/>
              </a:solidFill>
            </a:endParaRPr>
          </a:p>
          <a:p>
            <a:pPr algn="ctr"/>
            <a:r>
              <a:rPr lang="en-US" sz="1800" dirty="0" smtClean="0">
                <a:solidFill>
                  <a:srgbClr val="000066"/>
                </a:solidFill>
              </a:rPr>
              <a:t>Committeeman Barry Jacobson</a:t>
            </a:r>
          </a:p>
          <a:p>
            <a:pPr algn="ctr"/>
            <a:r>
              <a:rPr lang="en-US" sz="1800" dirty="0" smtClean="0">
                <a:solidFill>
                  <a:srgbClr val="000066"/>
                </a:solidFill>
              </a:rPr>
              <a:t>Committeeman Eric Nelson </a:t>
            </a:r>
            <a:endParaRPr lang="en-US" sz="1800" dirty="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1800" dirty="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	   	                   			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rgbClr val="000066"/>
                </a:solidFill>
                <a:latin typeface="Arial" charset="0"/>
              </a:rPr>
              <a:t>Manalapan Township</a:t>
            </a:r>
          </a:p>
        </p:txBody>
      </p:sp>
      <p:pic>
        <p:nvPicPr>
          <p:cNvPr id="30724" name="Picture 6" descr="Picture1"/>
          <p:cNvPicPr preferRelativeResize="0"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975" r="26086"/>
          <a:stretch>
            <a:fillRect/>
          </a:stretch>
        </p:blipFill>
        <p:spPr bwMode="auto">
          <a:xfrm>
            <a:off x="3619500" y="2057400"/>
            <a:ext cx="1981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0" y="1295400"/>
            <a:ext cx="6019800" cy="58477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Great Place To Live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8760</TotalTime>
  <Words>413</Words>
  <Application>Microsoft Office PowerPoint</Application>
  <PresentationFormat>On-screen Show (4:3)</PresentationFormat>
  <Paragraphs>92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Default Design</vt:lpstr>
      <vt:lpstr>Worksheet</vt:lpstr>
      <vt:lpstr>PowerPoint Presentation</vt:lpstr>
      <vt:lpstr>Making ‘Cents’ of Your Dollars</vt:lpstr>
      <vt:lpstr>2021 Budget</vt:lpstr>
      <vt:lpstr>2021 BUDGET </vt:lpstr>
      <vt:lpstr>2021 Municipal Budget </vt:lpstr>
      <vt:lpstr>  Projected Cost to the Average  Manalapan Household   All Municipal Services</vt:lpstr>
      <vt:lpstr>    Tax Rate vs. Garbage Collection</vt:lpstr>
      <vt:lpstr>Where Does It Go? $1,616.98</vt:lpstr>
      <vt:lpstr>PowerPoint Presentation</vt:lpstr>
    </vt:vector>
  </TitlesOfParts>
  <Company>Manalapan Twsp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klarson</dc:creator>
  <cp:lastModifiedBy>Jeannette Toro</cp:lastModifiedBy>
  <cp:revision>425</cp:revision>
  <cp:lastPrinted>2019-03-27T17:31:59Z</cp:lastPrinted>
  <dcterms:created xsi:type="dcterms:W3CDTF">2008-05-21T15:03:57Z</dcterms:created>
  <dcterms:modified xsi:type="dcterms:W3CDTF">2021-04-16T18:48:51Z</dcterms:modified>
</cp:coreProperties>
</file>