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02" r:id="rId3"/>
    <p:sldId id="321" r:id="rId4"/>
    <p:sldId id="307" r:id="rId5"/>
    <p:sldId id="318" r:id="rId6"/>
    <p:sldId id="322" r:id="rId7"/>
    <p:sldId id="320" r:id="rId8"/>
    <p:sldId id="324" r:id="rId9"/>
    <p:sldId id="309" r:id="rId10"/>
    <p:sldId id="276" r:id="rId11"/>
    <p:sldId id="300" r:id="rId12"/>
    <p:sldId id="299" r:id="rId13"/>
    <p:sldId id="306" r:id="rId14"/>
    <p:sldId id="264" r:id="rId15"/>
    <p:sldId id="316" r:id="rId16"/>
    <p:sldId id="271" r:id="rId17"/>
    <p:sldId id="266" r:id="rId18"/>
    <p:sldId id="323" r:id="rId19"/>
    <p:sldId id="31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CC"/>
    <a:srgbClr val="0D346D"/>
    <a:srgbClr val="000099"/>
    <a:srgbClr val="FF3300"/>
    <a:srgbClr val="33CCFF"/>
    <a:srgbClr val="FF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1" autoAdjust="0"/>
    <p:restoredTop sz="94777" autoAdjust="0"/>
  </p:normalViewPr>
  <p:slideViewPr>
    <p:cSldViewPr>
      <p:cViewPr>
        <p:scale>
          <a:sx n="100" d="100"/>
          <a:sy n="100" d="100"/>
        </p:scale>
        <p:origin x="-193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EA75402-FEEA-4A1E-9746-FDE22F0F2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D924B84-AC78-4A7A-B77B-E98A7B2F9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EA4BE-D573-4989-A385-07208292D26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BBA10-23C7-471F-90E9-B5D04D88A5D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73E13-5BCF-404C-9D6B-74CB7EF5795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A556B-B825-4F06-8107-0260012479F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FD54B-8E08-46CB-8E8A-4F275B8658C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36A71-8471-46BF-869A-3DD2D669893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A0E58-3A86-4A8C-B479-D58224C9758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F836E-1D0F-4AF1-88A5-022EB54341B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E1214-9964-442A-BE38-A74707A260B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6BAA-244B-42AE-89EF-1C5C7B89EF9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B8B7-8BA1-49FE-BFE7-D6EA748A170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8CD5B-985F-4FE9-A30F-3CA5E92A3E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3CB8-7C5B-4786-AA74-23F9E43A4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C82A-2023-43F6-84C3-3B1545831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8A23-37D6-4A85-8CFD-8C3955ABB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0555-EE36-4EC5-966A-29D28FEC3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90D3-507D-42B8-B762-902DDFBA0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1793-8D96-4115-B04C-38816F3AF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2659-0190-4C80-A78F-4E0BC7D82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3963-7CC9-4590-9EAA-C3E873374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EF77-FD82-4070-918B-7AD59842F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AF32-F3E3-4D03-93A3-1F83C01BD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CB45-152C-4297-94E6-BC3B3A602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3766-9463-41D8-B218-E50407F3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BA1F-CC1E-4234-B010-C8D0EF949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AEF2-D52E-4062-9CC6-592779885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F16A-2AF1-4F2C-8CAC-9AE2E4CFA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C41863F-0CA6-4541-AB66-E56FC19F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/>
          <p:cNvSpPr txBox="1">
            <a:spLocks noChangeArrowheads="1"/>
          </p:cNvSpPr>
          <p:nvPr/>
        </p:nvSpPr>
        <p:spPr bwMode="auto">
          <a:xfrm>
            <a:off x="2133600" y="1143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6868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66"/>
                </a:solidFill>
                <a:latin typeface="Lucida Sans" pitchFamily="34" charset="0"/>
              </a:rPr>
              <a:t>Municipal Operating Budget</a:t>
            </a:r>
            <a:r>
              <a:rPr lang="en-US" sz="360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sz="320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	   	                   			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66"/>
                </a:solidFill>
                <a:latin typeface="Lucida Sans" pitchFamily="34" charset="0"/>
              </a:rPr>
              <a:t>Manalapan Township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447800" y="4419600"/>
            <a:ext cx="6400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000066"/>
              </a:solidFill>
              <a:latin typeface="Arial" charset="0"/>
            </a:endParaRPr>
          </a:p>
          <a:p>
            <a:pPr algn="ctr"/>
            <a:r>
              <a:rPr lang="en-US" sz="2400">
                <a:solidFill>
                  <a:srgbClr val="000066"/>
                </a:solidFill>
                <a:latin typeface="Lucida Sans" pitchFamily="34" charset="0"/>
              </a:rPr>
              <a:t>Mayor Jack McNaboe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Lucida Sans" pitchFamily="34" charset="0"/>
              </a:rPr>
              <a:t>Deputy Mayor Susan Cohen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Lucida Sans" pitchFamily="34" charset="0"/>
              </a:rPr>
              <a:t>Committeeman David C. Kane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Lucida Sans" pitchFamily="34" charset="0"/>
              </a:rPr>
              <a:t>Committeewoman Mary Ann Musich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Lucida Sans" pitchFamily="34" charset="0"/>
              </a:rPr>
              <a:t>Committeeman Kevin Uniglicht</a:t>
            </a:r>
          </a:p>
          <a:p>
            <a:pPr algn="ctr"/>
            <a:endParaRPr lang="en-US" sz="2400">
              <a:solidFill>
                <a:srgbClr val="000066"/>
              </a:solidFill>
              <a:latin typeface="Lucida Sans" pitchFamily="34" charset="0"/>
            </a:endParaRPr>
          </a:p>
        </p:txBody>
      </p:sp>
      <p:pic>
        <p:nvPicPr>
          <p:cNvPr id="3078" name="Picture 13" descr="Picture1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975" r="26086"/>
          <a:stretch>
            <a:fillRect/>
          </a:stretch>
        </p:blipFill>
        <p:spPr bwMode="auto">
          <a:xfrm>
            <a:off x="3581400" y="2590800"/>
            <a:ext cx="2057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17650" y="1276350"/>
            <a:ext cx="6019800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Great Place To Live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7"/>
          <p:cNvGrpSpPr>
            <a:grpSpLocks/>
          </p:cNvGrpSpPr>
          <p:nvPr/>
        </p:nvGrpSpPr>
        <p:grpSpPr bwMode="auto">
          <a:xfrm>
            <a:off x="1143000" y="1447800"/>
            <a:ext cx="2514600" cy="1676400"/>
            <a:chOff x="1008" y="1008"/>
            <a:chExt cx="1632" cy="1248"/>
          </a:xfrm>
        </p:grpSpPr>
        <p:sp>
          <p:nvSpPr>
            <p:cNvPr id="32776" name="Rectangle 16"/>
            <p:cNvSpPr>
              <a:spLocks noChangeArrowheads="1"/>
            </p:cNvSpPr>
            <p:nvPr/>
          </p:nvSpPr>
          <p:spPr bwMode="auto">
            <a:xfrm>
              <a:off x="1008" y="1008"/>
              <a:ext cx="1632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77" name="Picture 14" descr="suv p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1056"/>
              <a:ext cx="1554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</a:t>
            </a:r>
            <a:endParaRPr lang="en-US" sz="3600">
              <a:latin typeface="Arial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66"/>
                </a:solidFill>
              </a:rPr>
              <a:t>An Average Homeowner pays $119.89 a Month in Municipal Taxes for: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2938463"/>
            <a:ext cx="4953000" cy="3919537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sz="1200" b="1" u="sng" smtClean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1200" b="1" u="sng" smtClean="0">
                <a:solidFill>
                  <a:srgbClr val="000066"/>
                </a:solidFill>
              </a:rPr>
              <a:t>Public Safety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smtClean="0">
                <a:solidFill>
                  <a:srgbClr val="000066"/>
                </a:solidFill>
              </a:rPr>
              <a:t>24 hour police protection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smtClean="0">
                <a:solidFill>
                  <a:srgbClr val="000066"/>
                </a:solidFill>
              </a:rPr>
              <a:t>Emergency Management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smtClean="0">
                <a:solidFill>
                  <a:srgbClr val="000066"/>
                </a:solidFill>
              </a:rPr>
              <a:t>Fire Prevention and Protection</a:t>
            </a:r>
            <a:r>
              <a:rPr lang="en-US" sz="1200" smtClean="0">
                <a:solidFill>
                  <a:srgbClr val="000066"/>
                </a:solidFill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smtClean="0">
                <a:solidFill>
                  <a:srgbClr val="000066"/>
                </a:solidFill>
              </a:rPr>
              <a:t>First Aid - Contribution, Equipment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smtClean="0">
                <a:solidFill>
                  <a:srgbClr val="000066"/>
                </a:solidFill>
              </a:rPr>
              <a:t>Municipal Court</a:t>
            </a:r>
          </a:p>
          <a:p>
            <a:pPr lvl="2" eaLnBrk="1" hangingPunct="1">
              <a:buFontTx/>
              <a:buNone/>
            </a:pPr>
            <a:endParaRPr lang="en-US" sz="1200" b="1" smtClean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1200" b="1" u="sng" smtClean="0">
                <a:solidFill>
                  <a:srgbClr val="000066"/>
                </a:solidFill>
              </a:rPr>
              <a:t>Trash &amp; Recycling Collection and Disposal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smtClean="0">
                <a:solidFill>
                  <a:srgbClr val="000066"/>
                </a:solidFill>
              </a:rPr>
              <a:t>Twice a Week Garbage Collection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smtClean="0">
                <a:solidFill>
                  <a:srgbClr val="000066"/>
                </a:solidFill>
              </a:rPr>
              <a:t>Every week recycling collection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200" b="1" smtClean="0">
                <a:solidFill>
                  <a:srgbClr val="000066"/>
                </a:solidFill>
              </a:rPr>
              <a:t>Branch and Brush Removal/Bulk Pick-Up</a:t>
            </a:r>
          </a:p>
          <a:p>
            <a:pPr lvl="1" eaLnBrk="1" hangingPunct="1"/>
            <a:endParaRPr lang="en-US" sz="1200" b="1" u="sng" smtClean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1200" b="1" u="sng" smtClean="0">
                <a:solidFill>
                  <a:srgbClr val="000066"/>
                </a:solidFill>
              </a:rPr>
              <a:t>Code Building, Construction and Land Use Services</a:t>
            </a:r>
          </a:p>
          <a:p>
            <a:pPr lvl="2"/>
            <a:r>
              <a:rPr lang="en-US" sz="1200" b="1" smtClean="0">
                <a:solidFill>
                  <a:srgbClr val="000066"/>
                </a:solidFill>
              </a:rPr>
              <a:t>   Enforcement </a:t>
            </a:r>
          </a:p>
          <a:p>
            <a:pPr lvl="2"/>
            <a:r>
              <a:rPr lang="en-US" sz="1200" b="1" smtClean="0">
                <a:solidFill>
                  <a:srgbClr val="000066"/>
                </a:solidFill>
              </a:rPr>
              <a:t>   Planning and Zoning Boards</a:t>
            </a:r>
            <a:endParaRPr lang="en-US" sz="1200" b="1" smtClean="0">
              <a:solidFill>
                <a:srgbClr val="000099"/>
              </a:solidFill>
            </a:endParaRPr>
          </a:p>
          <a:p>
            <a:pPr lvl="2"/>
            <a:r>
              <a:rPr lang="en-US" sz="1200" b="1" smtClean="0">
                <a:solidFill>
                  <a:srgbClr val="000066"/>
                </a:solidFill>
              </a:rPr>
              <a:t>   Safety Inspections and Proper Permitting </a:t>
            </a:r>
          </a:p>
          <a:p>
            <a:pPr lvl="1" eaLnBrk="1" hangingPunct="1"/>
            <a:endParaRPr lang="en-US" sz="1200" b="1" smtClean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1200" b="1" smtClean="0">
                <a:solidFill>
                  <a:srgbClr val="000066"/>
                </a:solidFill>
              </a:rPr>
              <a:t>		</a:t>
            </a:r>
          </a:p>
          <a:p>
            <a:pPr lvl="1" eaLnBrk="1" hangingPunct="1">
              <a:buFontTx/>
              <a:buNone/>
            </a:pPr>
            <a:endParaRPr lang="en-US" sz="1200" b="1" smtClean="0">
              <a:solidFill>
                <a:srgbClr val="000066"/>
              </a:solidFill>
            </a:endParaRPr>
          </a:p>
        </p:txBody>
      </p:sp>
      <p:sp>
        <p:nvSpPr>
          <p:cNvPr id="32773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0" y="4376738"/>
            <a:ext cx="2286000" cy="1782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4572000" y="16002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200" u="sng">
                <a:solidFill>
                  <a:srgbClr val="000066"/>
                </a:solidFill>
                <a:latin typeface="Arial" charset="0"/>
              </a:rPr>
              <a:t>Public Works</a:t>
            </a:r>
          </a:p>
          <a:p>
            <a:pPr lvl="1"/>
            <a:endParaRPr lang="en-US" sz="1200" u="sng">
              <a:solidFill>
                <a:srgbClr val="000066"/>
              </a:solidFill>
              <a:latin typeface="Arial" charset="0"/>
            </a:endParaRPr>
          </a:p>
          <a:p>
            <a:pPr lvl="1">
              <a:buFont typeface="Arial" charset="0"/>
              <a:buNone/>
            </a:pPr>
            <a:r>
              <a:rPr lang="en-US" sz="1200">
                <a:solidFill>
                  <a:srgbClr val="000066"/>
                </a:solidFill>
                <a:latin typeface="Arial" charset="0"/>
              </a:rPr>
              <a:t>Road repair</a:t>
            </a:r>
          </a:p>
          <a:p>
            <a:pPr lvl="1">
              <a:buFont typeface="Arial" charset="0"/>
              <a:buNone/>
            </a:pPr>
            <a:r>
              <a:rPr lang="en-US" sz="1200">
                <a:solidFill>
                  <a:srgbClr val="000066"/>
                </a:solidFill>
                <a:latin typeface="Arial" charset="0"/>
              </a:rPr>
              <a:t>Snow Removal</a:t>
            </a:r>
          </a:p>
          <a:p>
            <a:pPr marL="342900" indent="-342900">
              <a:buFont typeface="Arial" charset="0"/>
              <a:buNone/>
            </a:pPr>
            <a:r>
              <a:rPr lang="en-US" sz="1200">
                <a:solidFill>
                  <a:srgbClr val="000066"/>
                </a:solidFill>
                <a:latin typeface="Arial" charset="0"/>
              </a:rPr>
              <a:t>	   Leaf Disposal</a:t>
            </a:r>
          </a:p>
          <a:p>
            <a:pPr lvl="1">
              <a:buFont typeface="Arial" charset="0"/>
              <a:buNone/>
            </a:pPr>
            <a:r>
              <a:rPr lang="en-US" sz="1200">
                <a:solidFill>
                  <a:srgbClr val="000066"/>
                </a:solidFill>
                <a:latin typeface="Arial" charset="0"/>
              </a:rPr>
              <a:t>Storm water mgmt and detention basin maintenance</a:t>
            </a:r>
          </a:p>
          <a:p>
            <a:pPr lvl="1">
              <a:buFont typeface="Arial" charset="0"/>
              <a:buNone/>
            </a:pPr>
            <a:r>
              <a:rPr lang="en-US" sz="1200">
                <a:solidFill>
                  <a:srgbClr val="000066"/>
                </a:solidFill>
                <a:latin typeface="Arial" charset="0"/>
              </a:rPr>
              <a:t>Park maintenance</a:t>
            </a:r>
          </a:p>
          <a:p>
            <a:pPr lvl="1">
              <a:buFont typeface="Arial" charset="0"/>
              <a:buNone/>
            </a:pPr>
            <a:r>
              <a:rPr lang="en-US" sz="1200">
                <a:solidFill>
                  <a:srgbClr val="000066"/>
                </a:solidFill>
                <a:latin typeface="Arial" charset="0"/>
              </a:rPr>
              <a:t>Buildings and grounds maintenance</a:t>
            </a:r>
          </a:p>
          <a:p>
            <a:pPr lvl="1">
              <a:buFont typeface="Arial" charset="0"/>
              <a:buNone/>
            </a:pPr>
            <a:r>
              <a:rPr lang="en-US" sz="1200">
                <a:solidFill>
                  <a:srgbClr val="000066"/>
                </a:solidFill>
                <a:latin typeface="Arial" charset="0"/>
              </a:rPr>
              <a:t>Vehicle maintenance</a:t>
            </a:r>
          </a:p>
          <a:p>
            <a:pPr marL="342900" indent="-342900">
              <a:buFont typeface="Arial" charset="0"/>
              <a:buNone/>
            </a:pPr>
            <a:r>
              <a:rPr lang="en-US" sz="1200">
                <a:solidFill>
                  <a:srgbClr val="000066"/>
                </a:solidFill>
                <a:latin typeface="Arial" charset="0"/>
              </a:rPr>
              <a:t>           Storm Branch and Brush Removal</a:t>
            </a:r>
          </a:p>
        </p:txBody>
      </p:sp>
      <p:pic>
        <p:nvPicPr>
          <p:cNvPr id="32775" name="Picture 11" descr="2016_photo_contest_entry_knapp_manalapan_public_works_plowing_sn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86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cer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088" y="3810000"/>
            <a:ext cx="3744912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</a:t>
            </a:r>
            <a:endParaRPr lang="en-US" sz="3600">
              <a:latin typeface="Arial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66"/>
                </a:solidFill>
                <a:latin typeface="Lucida Sans" pitchFamily="34" charset="0"/>
              </a:rPr>
              <a:t>Manalapan Residents Continue to Receive A Vast Array of Services from our Board of Health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5486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Community Emergency Response Team and Medical Reserve Corp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Monitoring and preventing infectious diseases and environmental threats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Blood pressure screening/Senior Wellness Program at various sites in the community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Home nursing services, including primary nursing care and non-primary care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Annual influenza and pneumonia shots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Prenatal health care for pregnant women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Cancer screening services for breast, cervical, colorectal and prostate cancer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Investigation of reportable diseases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Auditing of Pre-School and School student immunization records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Health education programs on a variety of topics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Dog and cat licensing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Licensing and regulation of retail food establishments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en-US" sz="1400" b="1" smtClean="0">
              <a:solidFill>
                <a:srgbClr val="000066"/>
              </a:solidFill>
              <a:latin typeface="Lucida Sans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Community Alliance – Project Zero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en-US" sz="1400" b="1" smtClean="0">
              <a:solidFill>
                <a:srgbClr val="000066"/>
              </a:solidFill>
              <a:latin typeface="Lucida Sans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Licensing and regulation of tattoo and body piercing facilities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Licensing and regulation of animal kennels and pet shops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Enforcement of regulations regarding tobacco sales to minors </a:t>
            </a:r>
          </a:p>
          <a:p>
            <a:pPr eaLnBrk="1" hangingPunct="1">
              <a:lnSpc>
                <a:spcPct val="95000"/>
              </a:lnSpc>
            </a:pPr>
            <a:r>
              <a:rPr lang="en-US" sz="1400" b="1" smtClean="0">
                <a:solidFill>
                  <a:srgbClr val="000066"/>
                </a:solidFill>
                <a:latin typeface="Lucida Sans" pitchFamily="34" charset="0"/>
              </a:rPr>
              <a:t>Licensing and regulation of public recreational bathing facilities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</a:t>
            </a:r>
            <a:endParaRPr lang="en-US" sz="3600">
              <a:latin typeface="Arial" charset="0"/>
            </a:endParaRP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66"/>
                </a:solidFill>
                <a:latin typeface="Lucida Sans" pitchFamily="34" charset="0"/>
              </a:rPr>
              <a:t>Residents continue to receive the following</a:t>
            </a:r>
            <a:r>
              <a:rPr lang="en-US" sz="4000" b="1" smtClean="0">
                <a:solidFill>
                  <a:srgbClr val="000066"/>
                </a:solidFill>
                <a:latin typeface="Lucida Sans" pitchFamily="34" charset="0"/>
              </a:rPr>
              <a:t>: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4800600" cy="3733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00066"/>
                </a:solidFill>
              </a:rPr>
              <a:t>      </a:t>
            </a:r>
            <a:r>
              <a:rPr lang="en-US" sz="2000" b="1" u="sng" smtClean="0">
                <a:solidFill>
                  <a:srgbClr val="000066"/>
                </a:solidFill>
                <a:latin typeface="Lucida Sans" pitchFamily="34" charset="0"/>
              </a:rPr>
              <a:t>Recreational, Cultural and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u="sng" smtClean="0">
                <a:solidFill>
                  <a:srgbClr val="000066"/>
                </a:solidFill>
                <a:latin typeface="Lucida Sans" pitchFamily="34" charset="0"/>
              </a:rPr>
              <a:t>Senior Citizen Programming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Lucida Sans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  <a:latin typeface="Lucida Sans" pitchFamily="34" charset="0"/>
              </a:rPr>
              <a:t>State of the Art Recreational Facility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  <a:latin typeface="Lucida Sans" pitchFamily="34" charset="0"/>
              </a:rPr>
              <a:t>Variety of Recreation Programs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  <a:latin typeface="Lucida Sans" pitchFamily="34" charset="0"/>
              </a:rPr>
              <a:t>Thompson Grove Park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  <a:latin typeface="Lucida Sans" pitchFamily="34" charset="0"/>
              </a:rPr>
              <a:t>Holiday Lake &amp; Pocket Parks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  <a:latin typeface="Lucida Sans" pitchFamily="34" charset="0"/>
              </a:rPr>
              <a:t>Splash Park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  <a:latin typeface="Lucida Sans" pitchFamily="34" charset="0"/>
              </a:rPr>
              <a:t>Dog Park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  <a:latin typeface="Lucida Sans" pitchFamily="34" charset="0"/>
              </a:rPr>
              <a:t>Early Learning Programs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  <a:latin typeface="Lucida Sans" pitchFamily="34" charset="0"/>
              </a:rPr>
              <a:t>Summer Concert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66"/>
                </a:solidFill>
              </a:rPr>
              <a:t>				</a:t>
            </a:r>
            <a:r>
              <a:rPr lang="en-US" sz="1400" b="1" smtClean="0">
                <a:solidFill>
                  <a:srgbClr val="000066"/>
                </a:solidFill>
              </a:rPr>
              <a:t>	</a:t>
            </a:r>
            <a:endParaRPr lang="en-US" sz="1000" b="1" smtClean="0">
              <a:solidFill>
                <a:srgbClr val="000066"/>
              </a:solidFill>
            </a:endParaRPr>
          </a:p>
        </p:txBody>
      </p:sp>
      <p:pic>
        <p:nvPicPr>
          <p:cNvPr id="35846" name="Picture 8" descr="rseni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4395787"/>
            <a:ext cx="3581400" cy="2286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3962400" y="4419600"/>
            <a:ext cx="4953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Community Center 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Manalapan Day	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Senior Bus Trips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Holiday Events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Exercise Classes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Baby Bundles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Numerous Social Events for Seniors </a:t>
            </a:r>
          </a:p>
          <a:p>
            <a:pPr>
              <a:spcBef>
                <a:spcPct val="50000"/>
              </a:spcBef>
            </a:pPr>
            <a:endParaRPr lang="en-US" sz="2000" b="0">
              <a:latin typeface="Lucida Sans" pitchFamily="34" charset="0"/>
            </a:endParaRPr>
          </a:p>
        </p:txBody>
      </p:sp>
      <p:pic>
        <p:nvPicPr>
          <p:cNvPr id="36870" name="Picture 9" descr="splash p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2192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rec sig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81500"/>
            <a:ext cx="23145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 </a:t>
            </a:r>
            <a:r>
              <a:rPr lang="en-US" sz="3200" u="sng">
                <a:solidFill>
                  <a:srgbClr val="000066"/>
                </a:solidFill>
                <a:latin typeface="Lucida Sans" pitchFamily="34" charset="0"/>
              </a:rPr>
              <a:t>2018 Capital Projects</a:t>
            </a:r>
            <a:endParaRPr lang="en-US" sz="3600" u="sng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3810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/>
            </a:r>
            <a:br>
              <a:rPr lang="en-US" sz="2800" b="1" smtClean="0">
                <a:solidFill>
                  <a:schemeClr val="tx1"/>
                </a:solidFill>
              </a:rPr>
            </a:br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0" y="838200"/>
            <a:ext cx="86868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u="sng">
              <a:solidFill>
                <a:srgbClr val="000066"/>
              </a:solidFill>
              <a:latin typeface="Arial" charset="0"/>
            </a:endParaRPr>
          </a:p>
          <a:p>
            <a:r>
              <a:rPr lang="en-US" sz="2000" u="sng">
                <a:solidFill>
                  <a:srgbClr val="000066"/>
                </a:solidFill>
                <a:latin typeface="Lucida Sans" pitchFamily="34" charset="0"/>
              </a:rPr>
              <a:t>Road Repaving</a:t>
            </a:r>
          </a:p>
          <a:p>
            <a:pPr lvl="1"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Monmouth Heights Phase 6</a:t>
            </a:r>
          </a:p>
          <a:p>
            <a:pPr lvl="1"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Taylors Mills Road (DOT Grant)</a:t>
            </a:r>
          </a:p>
          <a:p>
            <a:pPr lvl="1"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Gordons Corner Road (DOT Grant) </a:t>
            </a:r>
          </a:p>
          <a:p>
            <a:pPr lvl="1"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Briarheath &amp; Buckshead Devel</a:t>
            </a:r>
          </a:p>
          <a:p>
            <a:pPr lvl="1"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Apache, Devon Dr. N. Miki Terr </a:t>
            </a:r>
          </a:p>
          <a:p>
            <a:pPr lvl="1"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Section of Alexandria Drive</a:t>
            </a:r>
          </a:p>
          <a:p>
            <a:pPr algn="r"/>
            <a:r>
              <a:rPr lang="en-US" sz="2400" u="sng">
                <a:solidFill>
                  <a:srgbClr val="000066"/>
                </a:solidFill>
                <a:latin typeface="Lucida Sans" pitchFamily="34" charset="0"/>
              </a:rPr>
              <a:t>Building and Grounds Projects &amp; </a:t>
            </a:r>
          </a:p>
          <a:p>
            <a:pPr algn="r"/>
            <a:r>
              <a:rPr lang="en-US" sz="2400" u="sng">
                <a:solidFill>
                  <a:srgbClr val="000066"/>
                </a:solidFill>
                <a:latin typeface="Lucida Sans" pitchFamily="34" charset="0"/>
              </a:rPr>
              <a:t>Equipment Purchases</a:t>
            </a:r>
            <a:endParaRPr lang="en-US" sz="2400">
              <a:solidFill>
                <a:srgbClr val="000066"/>
              </a:solidFill>
              <a:latin typeface="Lucida Sans" pitchFamily="34" charset="0"/>
            </a:endParaRPr>
          </a:p>
          <a:p>
            <a:pPr lvl="1" algn="r">
              <a:buFontTx/>
              <a:buChar char="•"/>
            </a:pPr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Pickleball Ct</a:t>
            </a:r>
          </a:p>
          <a:p>
            <a:pPr lvl="1" algn="r">
              <a:buFontTx/>
              <a:buChar char="•"/>
            </a:pPr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Field Renovations</a:t>
            </a:r>
          </a:p>
          <a:p>
            <a:pPr lvl="1" algn="r">
              <a:buFontTx/>
              <a:buChar char="•"/>
            </a:pPr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Basketball/Handball Court Repair</a:t>
            </a:r>
          </a:p>
          <a:p>
            <a:pPr lvl="1" algn="r">
              <a:buFontTx/>
              <a:buChar char="•"/>
            </a:pPr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Police Vehicles</a:t>
            </a:r>
          </a:p>
          <a:p>
            <a:pPr lvl="1" algn="r">
              <a:buFontTx/>
              <a:buChar char="•"/>
            </a:pPr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DPW Equipment </a:t>
            </a:r>
          </a:p>
          <a:p>
            <a:pPr lvl="1" algn="r">
              <a:buFontTx/>
              <a:buChar char="•"/>
            </a:pPr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Salt Conveyor </a:t>
            </a:r>
            <a:r>
              <a:rPr lang="en-US" sz="2400" b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endParaRPr lang="en-US" sz="2400" b="0" u="sng">
              <a:solidFill>
                <a:srgbClr val="000066"/>
              </a:solidFill>
              <a:latin typeface="Arial" charset="0"/>
            </a:endParaRPr>
          </a:p>
          <a:p>
            <a:endParaRPr lang="en-US" sz="2400" b="0" u="sng">
              <a:solidFill>
                <a:srgbClr val="000066"/>
              </a:solidFill>
              <a:latin typeface="Arial" charset="0"/>
            </a:endParaRPr>
          </a:p>
          <a:p>
            <a:endParaRPr lang="en-US" sz="2400">
              <a:solidFill>
                <a:srgbClr val="000066"/>
              </a:solidFill>
              <a:latin typeface="Arial" charset="0"/>
            </a:endParaRPr>
          </a:p>
          <a:p>
            <a:pPr algn="ctr"/>
            <a:endParaRPr lang="en-US" sz="1600">
              <a:solidFill>
                <a:srgbClr val="000066"/>
              </a:solidFill>
            </a:endParaRPr>
          </a:p>
        </p:txBody>
      </p:sp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90600"/>
            <a:ext cx="3362325" cy="223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9" name="Picture 9" descr="rec ce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343400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8" name="Group 42"/>
          <p:cNvGraphicFramePr>
            <a:graphicFrameLocks noGrp="1"/>
          </p:cNvGraphicFramePr>
          <p:nvPr>
            <p:ph/>
          </p:nvPr>
        </p:nvGraphicFramePr>
        <p:xfrm>
          <a:off x="381000" y="0"/>
          <a:ext cx="8229600" cy="6616700"/>
        </p:xfrm>
        <a:graphic>
          <a:graphicData uri="http://schemas.openxmlformats.org/drawingml/2006/table">
            <a:tbl>
              <a:tblPr/>
              <a:tblGrid>
                <a:gridCol w="5559425"/>
                <a:gridCol w="1335088"/>
                <a:gridCol w="1335087"/>
              </a:tblGrid>
              <a:tr h="981075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ESTIMATED TAX RATE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36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In cents per $100 of Assessed Valuation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ESTIMATE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ACTUAL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REGIONAL  ELEMENTARY*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0.942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0.950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REGIONAL HIGH SCHOOL*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0.410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0.418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COUNTY*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0.287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0.292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MUNICIPAL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0.336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0.341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MUNICIPAL OPEN SPACE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0.020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0.020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FIRE DISTRICTS (AVG.)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0.048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0.050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2.043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2.071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rgbClr val="000066"/>
                </a:solidFill>
                <a:latin typeface="Lucida Sans" pitchFamily="34" charset="0"/>
              </a:rPr>
              <a:t>Making ‘Cents’ of Your Dollars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2209800" y="1752600"/>
            <a:ext cx="2409825" cy="5524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457200" y="1524000"/>
            <a:ext cx="7848600" cy="4800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228600" y="2133600"/>
          <a:ext cx="8610600" cy="4552950"/>
        </p:xfrm>
        <a:graphic>
          <a:graphicData uri="http://schemas.openxmlformats.org/presentationml/2006/ole">
            <p:oleObj spid="_x0000_s37901" name="Chart" r:id="rId3" imgW="8848710" imgH="5695860" progId="Excel.Chart.8">
              <p:embed/>
            </p:oleObj>
          </a:graphicData>
        </a:graphic>
      </p:graphicFrame>
      <p:sp>
        <p:nvSpPr>
          <p:cNvPr id="37905" name="Text Box 9"/>
          <p:cNvSpPr txBox="1">
            <a:spLocks noChangeArrowheads="1"/>
          </p:cNvSpPr>
          <p:nvPr/>
        </p:nvSpPr>
        <p:spPr bwMode="auto">
          <a:xfrm>
            <a:off x="2286000" y="21336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Total School Share 65%</a:t>
            </a:r>
          </a:p>
        </p:txBody>
      </p:sp>
      <p:sp>
        <p:nvSpPr>
          <p:cNvPr id="37906" name="Rectangle 10"/>
          <p:cNvSpPr>
            <a:spLocks noChangeArrowheads="1"/>
          </p:cNvSpPr>
          <p:nvPr/>
        </p:nvSpPr>
        <p:spPr bwMode="auto">
          <a:xfrm>
            <a:off x="1600200" y="1981200"/>
            <a:ext cx="3352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1" name="Group 53"/>
          <p:cNvGraphicFramePr>
            <a:graphicFrameLocks noGrp="1"/>
          </p:cNvGraphicFramePr>
          <p:nvPr>
            <p:ph/>
          </p:nvPr>
        </p:nvGraphicFramePr>
        <p:xfrm>
          <a:off x="457200" y="1752600"/>
          <a:ext cx="8229600" cy="4962525"/>
        </p:xfrm>
        <a:graphic>
          <a:graphicData uri="http://schemas.openxmlformats.org/drawingml/2006/table">
            <a:tbl>
              <a:tblPr/>
              <a:tblGrid>
                <a:gridCol w="4022725"/>
                <a:gridCol w="2305050"/>
                <a:gridCol w="1901825"/>
              </a:tblGrid>
              <a:tr h="422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Revenue Source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Amount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% of Revenue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Amount to be Raised from Taxpayers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$22,354,301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66.10%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State Aid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$3,868,653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11.44%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Surplus Utilization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$3,665,000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10.84%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Local Revenues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$2,232,500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6.60%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Delinquent Taxes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$750,000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2.22%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UCC Construction Fees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$575,000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1.70%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Interlocal Services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$106,373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0.31%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Special Items - Fire Safety, Park Improvement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$175,000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0.52%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Grants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$90,603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0.27%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$33,817,430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100.0%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San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5107" name="Text Box 74"/>
          <p:cNvSpPr txBox="1">
            <a:spLocks noChangeArrowheads="1"/>
          </p:cNvSpPr>
          <p:nvPr/>
        </p:nvSpPr>
        <p:spPr bwMode="auto">
          <a:xfrm>
            <a:off x="381000" y="152400"/>
            <a:ext cx="8382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Lucida Sans" pitchFamily="34" charset="0"/>
              </a:rPr>
              <a:t>2018 SOURCES OF REVENUE 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Lucida Sans" pitchFamily="34" charset="0"/>
              </a:rPr>
              <a:t>FOR THE MUNICIPAL BUDGET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196"/>
          <p:cNvSpPr txBox="1">
            <a:spLocks noChangeArrowheads="1"/>
          </p:cNvSpPr>
          <p:nvPr/>
        </p:nvSpPr>
        <p:spPr bwMode="auto">
          <a:xfrm>
            <a:off x="381000" y="4572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6" name="Text Box 1401"/>
          <p:cNvSpPr txBox="1">
            <a:spLocks noChangeArrowheads="1"/>
          </p:cNvSpPr>
          <p:nvPr/>
        </p:nvSpPr>
        <p:spPr bwMode="auto">
          <a:xfrm>
            <a:off x="533400" y="457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7" name="Text Box 1419"/>
          <p:cNvSpPr txBox="1">
            <a:spLocks noChangeArrowheads="1"/>
          </p:cNvSpPr>
          <p:nvPr/>
        </p:nvSpPr>
        <p:spPr bwMode="auto">
          <a:xfrm>
            <a:off x="609600" y="1524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  <a:latin typeface="Lucida Sans" pitchFamily="34" charset="0"/>
              </a:rPr>
              <a:t>HOW MUCH DOES EACH DEPARTMENT COST?</a:t>
            </a:r>
          </a:p>
        </p:txBody>
      </p:sp>
      <p:graphicFrame>
        <p:nvGraphicFramePr>
          <p:cNvPr id="47222" name="Group 118"/>
          <p:cNvGraphicFramePr>
            <a:graphicFrameLocks noGrp="1"/>
          </p:cNvGraphicFramePr>
          <p:nvPr>
            <p:ph/>
          </p:nvPr>
        </p:nvGraphicFramePr>
        <p:xfrm>
          <a:off x="152400" y="685800"/>
          <a:ext cx="8915400" cy="6157913"/>
        </p:xfrm>
        <a:graphic>
          <a:graphicData uri="http://schemas.openxmlformats.org/drawingml/2006/table">
            <a:tbl>
              <a:tblPr/>
              <a:tblGrid>
                <a:gridCol w="2590800"/>
                <a:gridCol w="1676400"/>
                <a:gridCol w="1447800"/>
                <a:gridCol w="1371600"/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DEPARTMENT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S&amp;W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O.E.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TOTAL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OF BUDGET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PUBLIC SAFETY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$7,906,500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$366,901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$8,273,401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24.46%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INSURANCE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$105,750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$4,620,764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$4,726,514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13.98%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UTILITIES, SANITATION, LANDFILL &amp; RECYCLING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-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$4,521,000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$4,521,000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13.37%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PUBLIC WORKS &amp; PARKS MAINTENANCE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$2,022,525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$1,099,850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$3,122,375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9.23%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STATUTORY EXPENSES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$3,331,305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$3,331,305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9.85%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DEBT SERVICE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-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$2,688,572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$2,688,572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7.95%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RESERVE FOR UNCOLLECTED TAXES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-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$2,430,596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$2,430,596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7.19%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GENERAL GOVERNMENT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$1,253,296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$625,110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$1,878,406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5.55%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CONSTRUCTION DEPARTMENT/LAND USE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$903,300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$92,300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$995,600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2.94%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INTERLOCAL / SHARED SERVICE AGREEMENTS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$73,673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$500,870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$574,543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1.70%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PARKS &amp; RECREATION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$410,000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$106,165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$516,165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1.53%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HEALTH &amp; HUMAN SERVICES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$370,750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$47,600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$418,350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1.24%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CAPITAL IMPROVEMENT 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-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$175,000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$175,000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0.52%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RESERVE FOR TAX APPEALS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$75,000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$75,000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0.22%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STATE &amp; FEDERAL GRANTS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   -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$90,603                 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                     $90,903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346D"/>
                          </a:solidFill>
                          <a:effectLst/>
                          <a:latin typeface="Lucida Sans" pitchFamily="34" charset="0"/>
                          <a:cs typeface="Arial" charset="0"/>
                        </a:rPr>
                        <a:t>0.27%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TOTAL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$13,045,794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$20,771,635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$33,817,429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7218" name="Rectangle 121"/>
          <p:cNvSpPr>
            <a:spLocks noChangeArrowheads="1"/>
          </p:cNvSpPr>
          <p:nvPr/>
        </p:nvSpPr>
        <p:spPr bwMode="auto">
          <a:xfrm>
            <a:off x="6267450" y="67913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"/>
            <a:endParaRPr lang="en-US" sz="1200"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rgbClr val="000066"/>
                </a:solidFill>
              </a:rPr>
              <a:t>Where Does It Go?</a:t>
            </a:r>
            <a:br>
              <a:rPr lang="en-US" sz="4000" smtClean="0">
                <a:solidFill>
                  <a:srgbClr val="000066"/>
                </a:solidFill>
              </a:rPr>
            </a:br>
            <a:r>
              <a:rPr lang="en-US" sz="4000" smtClean="0">
                <a:solidFill>
                  <a:srgbClr val="FF0000"/>
                </a:solidFill>
              </a:rPr>
              <a:t>$1,438.67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Public Safety: 						$352.91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Insurance/Statutory:					$201.62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Utilities, Sanitation &amp; Recycling:				$192.85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Public Works &amp; Parks Maintenance: 			$133.19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Statutory Expenditures:					$142.10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Capital Projects/Debt:					$114.69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Uncollected Taxes:					$103.68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General Government:					$  80.13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Construction/Land Use: 					$  42.47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Shared Services:						$  24.51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Parks &amp; Recreation:					$  22.02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Health &amp; Human Services: 				$  17.85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Capital Improvement Fund:				$    7.46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  <a:latin typeface="Times New Roman" pitchFamily="18" charset="0"/>
              </a:rPr>
              <a:t>Reserve  for Tax Appeals: 					$    3.20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457200" y="2378075"/>
            <a:ext cx="86868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  <a:latin typeface="Lucida Sans" pitchFamily="34" charset="0"/>
              </a:rPr>
              <a:t>Public Hearing 2018 Budget</a:t>
            </a:r>
          </a:p>
          <a:p>
            <a:pPr algn="ctr"/>
            <a:endParaRPr lang="en-US" sz="200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000">
                <a:solidFill>
                  <a:srgbClr val="000066"/>
                </a:solidFill>
                <a:latin typeface="Lucida Sans" pitchFamily="34" charset="0"/>
              </a:rPr>
              <a:t>Mayor Jack McNaboe</a:t>
            </a:r>
          </a:p>
          <a:p>
            <a:pPr algn="ctr"/>
            <a:r>
              <a:rPr lang="en-US" sz="2000">
                <a:solidFill>
                  <a:srgbClr val="000066"/>
                </a:solidFill>
                <a:latin typeface="Lucida Sans" pitchFamily="34" charset="0"/>
              </a:rPr>
              <a:t>Deputy Mayor Susan Cohen</a:t>
            </a:r>
          </a:p>
          <a:p>
            <a:pPr algn="ctr"/>
            <a:r>
              <a:rPr lang="en-US" sz="2000">
                <a:solidFill>
                  <a:srgbClr val="000066"/>
                </a:solidFill>
                <a:latin typeface="Lucida Sans" pitchFamily="34" charset="0"/>
              </a:rPr>
              <a:t>Committeeman David C. Kane</a:t>
            </a:r>
          </a:p>
          <a:p>
            <a:pPr algn="ctr"/>
            <a:r>
              <a:rPr lang="en-US" sz="2000">
                <a:solidFill>
                  <a:srgbClr val="000066"/>
                </a:solidFill>
                <a:latin typeface="Lucida Sans" pitchFamily="34" charset="0"/>
              </a:rPr>
              <a:t>Committeewoman Mary Ann Musich</a:t>
            </a:r>
          </a:p>
          <a:p>
            <a:pPr algn="ctr"/>
            <a:r>
              <a:rPr lang="en-US" sz="2000">
                <a:solidFill>
                  <a:srgbClr val="000066"/>
                </a:solidFill>
                <a:latin typeface="Lucida Sans" pitchFamily="34" charset="0"/>
              </a:rPr>
              <a:t>Committeeman Kevin Uniglicht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66"/>
              </a:solidFill>
              <a:latin typeface="Lucida Sans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	   	                   			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66"/>
                </a:solidFill>
                <a:latin typeface="Lucida Sans" pitchFamily="34" charset="0"/>
              </a:rPr>
              <a:t>Manalapan Township</a:t>
            </a:r>
          </a:p>
        </p:txBody>
      </p:sp>
      <p:pic>
        <p:nvPicPr>
          <p:cNvPr id="50180" name="Picture 6" descr="Picture1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975" r="26086"/>
          <a:stretch>
            <a:fillRect/>
          </a:stretch>
        </p:blipFill>
        <p:spPr bwMode="auto">
          <a:xfrm>
            <a:off x="3619500" y="20574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14475" y="1279525"/>
            <a:ext cx="6019800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Great Place To Live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" charset="0"/>
              </a:rPr>
              <a:t> </a:t>
            </a:r>
            <a:r>
              <a:rPr lang="en-US" sz="3200">
                <a:solidFill>
                  <a:srgbClr val="000066"/>
                </a:solidFill>
                <a:latin typeface="Lucida Sans" pitchFamily="34" charset="0"/>
              </a:rPr>
              <a:t>MANALAPAN TOWNSHIP </a:t>
            </a:r>
          </a:p>
          <a:p>
            <a:pPr algn="ctr"/>
            <a:r>
              <a:rPr lang="en-US" sz="3200" u="sng">
                <a:solidFill>
                  <a:srgbClr val="000066"/>
                </a:solidFill>
                <a:latin typeface="Lucida Sans" pitchFamily="34" charset="0"/>
              </a:rPr>
              <a:t>2018 MUNICIPAL BUDGET</a:t>
            </a:r>
            <a:endParaRPr lang="en-US" sz="3600" u="sng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914400" y="24384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609600" y="3733800"/>
            <a:ext cx="8001000" cy="29591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2000">
              <a:solidFill>
                <a:srgbClr val="000066"/>
              </a:solidFill>
              <a:cs typeface="Arial" charset="0"/>
            </a:endParaRPr>
          </a:p>
          <a:p>
            <a:pPr algn="ctr">
              <a:defRPr/>
            </a:pPr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The Township Committee </a:t>
            </a:r>
          </a:p>
          <a:p>
            <a:pPr algn="ctr">
              <a:defRPr/>
            </a:pPr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Continues to Provide </a:t>
            </a:r>
          </a:p>
          <a:p>
            <a:pPr algn="ctr">
              <a:defRPr/>
            </a:pPr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High Quality Municipal Services </a:t>
            </a:r>
          </a:p>
          <a:p>
            <a:pPr algn="ctr">
              <a:defRPr/>
            </a:pPr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to Manalapan Residents while </a:t>
            </a:r>
          </a:p>
          <a:p>
            <a:pPr algn="ctr">
              <a:defRPr/>
            </a:pPr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Minimizing the Financial Impact to the </a:t>
            </a:r>
          </a:p>
          <a:p>
            <a:pPr algn="ctr">
              <a:defRPr/>
            </a:pPr>
            <a:r>
              <a:rPr lang="en-US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charset="0"/>
              </a:rPr>
              <a:t>Township Taxpayers.</a:t>
            </a: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1447800" y="4495800"/>
            <a:ext cx="624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i="1"/>
          </a:p>
        </p:txBody>
      </p:sp>
      <p:pic>
        <p:nvPicPr>
          <p:cNvPr id="21509" name="Picture 8" descr="town hall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5240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>			</a:t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>			            </a:t>
            </a:r>
            <a:r>
              <a:rPr lang="en-US" sz="2600">
                <a:solidFill>
                  <a:srgbClr val="000066"/>
                </a:solidFill>
                <a:latin typeface="Lucida Sans" pitchFamily="34" charset="0"/>
              </a:rPr>
              <a:t>MANALAPAN TOWNSHIP</a:t>
            </a:r>
            <a:br>
              <a:rPr lang="en-US" sz="260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>		</a:t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400" b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1400" b="0">
                <a:solidFill>
                  <a:schemeClr val="tx2"/>
                </a:solidFill>
                <a:latin typeface="Arial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>Located in Monmouth County, New Jersey</a:t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/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>Approximately 30.84 square miles</a:t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/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>40,169 residents (2015 estimate)</a:t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/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>Traversed by US Route 9, State Route 33 with </a:t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>easy access to the Garden State Parkway, </a:t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>Interstate 195 and the New Jersey Turnpike.</a:t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/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>Located approximately 1 hour from </a:t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1800" b="0">
                <a:solidFill>
                  <a:srgbClr val="000066"/>
                </a:solidFill>
                <a:latin typeface="Lucida Sans" pitchFamily="34" charset="0"/>
              </a:rPr>
              <a:t>New York City and Philadelphia.</a:t>
            </a:r>
            <a:br>
              <a:rPr lang="en-US" sz="1800" b="0">
                <a:solidFill>
                  <a:srgbClr val="000066"/>
                </a:solidFill>
                <a:latin typeface="Lucida Sans" pitchFamily="34" charset="0"/>
              </a:rPr>
            </a:br>
            <a:endParaRPr lang="en-US" sz="1800" b="0">
              <a:solidFill>
                <a:srgbClr val="000066"/>
              </a:solidFill>
              <a:latin typeface="Lucida Sans" pitchFamily="34" charset="0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67200"/>
            <a:ext cx="2659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" charset="0"/>
              </a:rPr>
              <a:t> </a:t>
            </a:r>
            <a:r>
              <a:rPr lang="en-US" sz="3200">
                <a:solidFill>
                  <a:srgbClr val="000066"/>
                </a:solidFill>
                <a:latin typeface="Lucida Sans" pitchFamily="34" charset="0"/>
              </a:rPr>
              <a:t>MANALAPAN TOWNSHIP </a:t>
            </a:r>
          </a:p>
          <a:p>
            <a:pPr algn="ctr"/>
            <a:r>
              <a:rPr lang="en-US" sz="3200" u="sng">
                <a:solidFill>
                  <a:srgbClr val="000066"/>
                </a:solidFill>
                <a:latin typeface="Lucida Sans" pitchFamily="34" charset="0"/>
              </a:rPr>
              <a:t>2018 Budget Goals</a:t>
            </a:r>
            <a:endParaRPr lang="en-US" sz="3200">
              <a:solidFill>
                <a:srgbClr val="000066"/>
              </a:solidFill>
              <a:latin typeface="Lucida Sans" pitchFamily="34" charset="0"/>
            </a:endParaRPr>
          </a:p>
          <a:p>
            <a:endParaRPr lang="en-US" sz="320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14400" y="24384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304800" y="1600200"/>
            <a:ext cx="8534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Minimize Current Year Tax Increase </a:t>
            </a:r>
          </a:p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While Maintaining Services Provided </a:t>
            </a:r>
          </a:p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(Garbage Collection, Weekly Recycling, Brush Collection)</a:t>
            </a:r>
          </a:p>
          <a:p>
            <a:pPr algn="ctr"/>
            <a:endParaRPr lang="en-US" sz="2400" b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Prioritize Spending Reductions to </a:t>
            </a:r>
          </a:p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Minimize Impact on Current Services</a:t>
            </a:r>
          </a:p>
          <a:p>
            <a:pPr algn="ctr"/>
            <a:endParaRPr lang="en-US" sz="2400" b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Meet State Guidelines on Spending Cap and Levy Cap</a:t>
            </a:r>
          </a:p>
          <a:p>
            <a:pPr algn="ctr"/>
            <a:endParaRPr lang="en-US" sz="2400" b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Achieve Fiscal Stability by Considering Both the </a:t>
            </a:r>
          </a:p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Short and Longer Term Financial Impact of this </a:t>
            </a:r>
          </a:p>
          <a:p>
            <a:pPr algn="ctr"/>
            <a:r>
              <a:rPr lang="en-US" sz="2400" b="0">
                <a:solidFill>
                  <a:srgbClr val="000066"/>
                </a:solidFill>
                <a:latin typeface="Lucida Sans" pitchFamily="34" charset="0"/>
              </a:rPr>
              <a:t>Year’s Budget Decisions.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  <a:latin typeface="Lucida Sans" pitchFamily="34" charset="0"/>
              </a:rPr>
              <a:t>Moody’s Credit Rating</a:t>
            </a:r>
          </a:p>
        </p:txBody>
      </p:sp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8305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Moody’s Investors Service upgraded Manalapan rating to Aa1</a:t>
            </a:r>
          </a:p>
          <a:p>
            <a:pPr algn="ctr"/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Great Financial Shape</a:t>
            </a:r>
          </a:p>
          <a:p>
            <a:pPr algn="ctr"/>
            <a:endParaRPr lang="en-US" sz="2000" b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This upgrade reflects the Townships sizable tax base with </a:t>
            </a:r>
            <a:r>
              <a:rPr lang="en-US" sz="2000" b="0" u="sng">
                <a:solidFill>
                  <a:srgbClr val="000066"/>
                </a:solidFill>
                <a:latin typeface="Lucida Sans" pitchFamily="34" charset="0"/>
              </a:rPr>
              <a:t>moderate new developments, strong healthy indicators, healthy and stable reserve position and low debt burden.</a:t>
            </a:r>
          </a:p>
          <a:p>
            <a:pPr algn="ctr"/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 </a:t>
            </a:r>
          </a:p>
          <a:p>
            <a:pPr algn="ctr"/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Management and Governance – formal policies on fund balance; responsible budgeting, monthly budget reports to maintain and ensure operations </a:t>
            </a:r>
          </a:p>
          <a:p>
            <a:pPr algn="ctr"/>
            <a:endParaRPr lang="en-US" sz="2000" b="0">
              <a:solidFill>
                <a:srgbClr val="000066"/>
              </a:solidFill>
              <a:latin typeface="Lucida Sans" pitchFamily="34" charset="0"/>
            </a:endParaRPr>
          </a:p>
          <a:p>
            <a:pPr algn="ctr"/>
            <a:r>
              <a:rPr lang="en-US" sz="2000" b="0">
                <a:solidFill>
                  <a:srgbClr val="000066"/>
                </a:solidFill>
                <a:latin typeface="Lucida Sans" pitchFamily="34" charset="0"/>
              </a:rPr>
              <a:t>The township's financial position is expected to remain stable in the near-term due to stable revenue collections and strong spending controls.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66"/>
                </a:solidFill>
                <a:latin typeface="Lucida Sans" pitchFamily="34" charset="0"/>
              </a:rPr>
              <a:t>Open Space &amp; </a:t>
            </a:r>
            <a:br>
              <a:rPr lang="en-US" sz="3200" smtClean="0">
                <a:solidFill>
                  <a:srgbClr val="000066"/>
                </a:solidFill>
                <a:latin typeface="Lucida Sans" pitchFamily="34" charset="0"/>
              </a:rPr>
            </a:br>
            <a:r>
              <a:rPr lang="en-US" sz="3200" smtClean="0">
                <a:solidFill>
                  <a:srgbClr val="000066"/>
                </a:solidFill>
                <a:latin typeface="Lucida Sans" pitchFamily="34" charset="0"/>
              </a:rPr>
              <a:t>Preserved Property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2400" smtClean="0">
              <a:solidFill>
                <a:srgbClr val="000066"/>
              </a:solidFill>
              <a:latin typeface="Lucida Sans" pitchFamily="34" charset="0"/>
            </a:endParaRPr>
          </a:p>
          <a:p>
            <a:pPr algn="ctr">
              <a:buFontTx/>
              <a:buNone/>
            </a:pPr>
            <a:r>
              <a:rPr lang="en-US" sz="2400" u="sng" smtClean="0">
                <a:solidFill>
                  <a:srgbClr val="000066"/>
                </a:solidFill>
                <a:latin typeface="Lucida Sans" pitchFamily="34" charset="0"/>
              </a:rPr>
              <a:t>Monmouth County Park System Open Space Plan</a:t>
            </a:r>
          </a:p>
          <a:p>
            <a:pPr algn="ctr">
              <a:buFontTx/>
              <a:buNone/>
            </a:pPr>
            <a:r>
              <a:rPr lang="en-US" sz="2400" u="sng" smtClean="0">
                <a:solidFill>
                  <a:srgbClr val="000066"/>
                </a:solidFill>
                <a:latin typeface="Lucida Sans" pitchFamily="34" charset="0"/>
              </a:rPr>
              <a:t>Manalapan Township</a:t>
            </a:r>
          </a:p>
          <a:p>
            <a:pPr algn="ctr">
              <a:buFontTx/>
              <a:buNone/>
            </a:pPr>
            <a:endParaRPr lang="en-US" sz="1000" u="sng" smtClean="0">
              <a:solidFill>
                <a:srgbClr val="000066"/>
              </a:solidFill>
              <a:latin typeface="Lucida Sans" pitchFamily="34" charset="0"/>
            </a:endParaRPr>
          </a:p>
          <a:p>
            <a:pPr algn="ctr">
              <a:buFontTx/>
              <a:buNone/>
            </a:pPr>
            <a:r>
              <a:rPr lang="en-US" sz="2200" smtClean="0">
                <a:solidFill>
                  <a:srgbClr val="000066"/>
                </a:solidFill>
                <a:latin typeface="Lucida Sans" pitchFamily="34" charset="0"/>
              </a:rPr>
              <a:t>2,080 Acres of Open Space</a:t>
            </a:r>
          </a:p>
          <a:p>
            <a:pPr algn="ctr">
              <a:buFontTx/>
              <a:buNone/>
            </a:pPr>
            <a:r>
              <a:rPr lang="en-US" sz="2200" smtClean="0">
                <a:solidFill>
                  <a:srgbClr val="000066"/>
                </a:solidFill>
                <a:latin typeface="Lucida Sans" pitchFamily="34" charset="0"/>
              </a:rPr>
              <a:t>&amp;</a:t>
            </a:r>
          </a:p>
          <a:p>
            <a:pPr algn="ctr">
              <a:buFontTx/>
              <a:buNone/>
            </a:pPr>
            <a:r>
              <a:rPr lang="en-US" sz="2200" smtClean="0">
                <a:solidFill>
                  <a:srgbClr val="000066"/>
                </a:solidFill>
                <a:latin typeface="Lucida Sans" pitchFamily="34" charset="0"/>
              </a:rPr>
              <a:t>1,782 Acres of Green Acres and Farmland Preservation</a:t>
            </a:r>
          </a:p>
          <a:p>
            <a:pPr algn="ctr">
              <a:buFontTx/>
              <a:buNone/>
            </a:pPr>
            <a:endParaRPr lang="en-US" sz="2200" smtClean="0">
              <a:solidFill>
                <a:srgbClr val="000066"/>
              </a:solidFill>
              <a:latin typeface="Lucida Sans" pitchFamily="34" charset="0"/>
            </a:endParaRPr>
          </a:p>
          <a:p>
            <a:pPr algn="ctr">
              <a:buFontTx/>
              <a:buNone/>
            </a:pPr>
            <a:r>
              <a:rPr lang="en-US" sz="2400" smtClean="0">
                <a:solidFill>
                  <a:srgbClr val="000066"/>
                </a:solidFill>
                <a:latin typeface="Lucida Sans" pitchFamily="34" charset="0"/>
              </a:rPr>
              <a:t>			</a:t>
            </a:r>
          </a:p>
        </p:txBody>
      </p:sp>
      <p:pic>
        <p:nvPicPr>
          <p:cNvPr id="27651" name="Picture 4" descr="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"/>
            <a:ext cx="2143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tr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953000"/>
            <a:ext cx="2286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810000" y="4784725"/>
            <a:ext cx="4876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rgbClr val="000066"/>
                </a:solidFill>
              </a:rPr>
              <a:t>187 Grants Awarded Since 2003</a:t>
            </a:r>
          </a:p>
          <a:p>
            <a:pPr algn="ctr"/>
            <a:r>
              <a:rPr lang="en-US" sz="2000" b="0">
                <a:solidFill>
                  <a:srgbClr val="000066"/>
                </a:solidFill>
              </a:rPr>
              <a:t>Total Awarded 28 million </a:t>
            </a:r>
          </a:p>
          <a:p>
            <a:pPr algn="ctr"/>
            <a:r>
              <a:rPr lang="en-US" sz="2000">
                <a:solidFill>
                  <a:srgbClr val="000066"/>
                </a:solidFill>
              </a:rPr>
              <a:t>Manalapan Township a Leader</a:t>
            </a:r>
            <a:r>
              <a:rPr lang="en-US" sz="2000" b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en-US" sz="2000" b="0">
                <a:solidFill>
                  <a:srgbClr val="000066"/>
                </a:solidFill>
              </a:rPr>
              <a:t>Total Grant Awards </a:t>
            </a:r>
          </a:p>
          <a:p>
            <a:pPr algn="ctr"/>
            <a:r>
              <a:rPr lang="en-US" sz="2000" b="0">
                <a:solidFill>
                  <a:srgbClr val="000066"/>
                </a:solidFill>
              </a:rPr>
              <a:t>$1,381,000 (7 Projects) </a:t>
            </a:r>
          </a:p>
          <a:p>
            <a:pPr algn="ctr">
              <a:spcBef>
                <a:spcPct val="50000"/>
              </a:spcBef>
            </a:pPr>
            <a:endParaRPr lang="en-US" sz="2000"/>
          </a:p>
        </p:txBody>
      </p:sp>
      <p:pic>
        <p:nvPicPr>
          <p:cNvPr id="27654" name="Picture 8" descr="Thompson Grove P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3622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66"/>
                </a:solidFill>
                <a:latin typeface="Lucida Sans" pitchFamily="34" charset="0"/>
              </a:rPr>
              <a:t>2018 Municipal Budget</a:t>
            </a:r>
            <a:r>
              <a:rPr lang="en-US" smtClean="0"/>
              <a:t>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rgbClr val="000066"/>
                </a:solidFill>
                <a:latin typeface="Lucida Sans" pitchFamily="34" charset="0"/>
              </a:rPr>
              <a:t>Manalapan Municipal Tax Rate for 2018 will be </a:t>
            </a:r>
            <a:r>
              <a:rPr lang="en-US" smtClean="0">
                <a:solidFill>
                  <a:srgbClr val="FF0000"/>
                </a:solidFill>
                <a:latin typeface="Lucida Sans" pitchFamily="34" charset="0"/>
              </a:rPr>
              <a:t>33.6 cents per $100 of assessed valuation. </a:t>
            </a:r>
            <a:endParaRPr lang="en-US" smtClean="0">
              <a:solidFill>
                <a:srgbClr val="000066"/>
              </a:solidFill>
              <a:latin typeface="Lucida Sans" pitchFamily="34" charset="0"/>
            </a:endParaRPr>
          </a:p>
          <a:p>
            <a:pPr algn="ctr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Lucida Sans" pitchFamily="34" charset="0"/>
              </a:rPr>
              <a:t>This represents a 2.43% tax increase and is below the allowable bank</a:t>
            </a:r>
          </a:p>
          <a:p>
            <a:pPr algn="ctr">
              <a:buFontTx/>
              <a:buNone/>
            </a:pPr>
            <a:endParaRPr lang="en-US" smtClean="0">
              <a:solidFill>
                <a:srgbClr val="FF0000"/>
              </a:solidFill>
              <a:latin typeface="Lucida Sans" pitchFamily="34" charset="0"/>
            </a:endParaRPr>
          </a:p>
          <a:p>
            <a:pPr algn="ctr">
              <a:buFontTx/>
              <a:buNone/>
            </a:pPr>
            <a:endParaRPr lang="en-US" smtClean="0">
              <a:solidFill>
                <a:srgbClr val="FF0000"/>
              </a:solidFill>
              <a:latin typeface="Lucida Sans" pitchFamily="34" charset="0"/>
            </a:endParaRPr>
          </a:p>
          <a:p>
            <a:endParaRPr lang="en-US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28675" name="Picture 5" descr="Budge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343400"/>
            <a:ext cx="32766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000066"/>
                </a:solidFill>
              </a:rPr>
              <a:t>Household Statistics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000066"/>
                </a:solidFill>
              </a:rPr>
              <a:t>Residential -  91.37% </a:t>
            </a:r>
          </a:p>
          <a:p>
            <a:pPr algn="ctr"/>
            <a:r>
              <a:rPr lang="en-US" smtClean="0">
                <a:solidFill>
                  <a:srgbClr val="000066"/>
                </a:solidFill>
              </a:rPr>
              <a:t>Commercial – 7.42%</a:t>
            </a:r>
          </a:p>
          <a:p>
            <a:pPr algn="ctr">
              <a:buFontTx/>
              <a:buNone/>
            </a:pPr>
            <a:endParaRPr lang="en-US" smtClean="0">
              <a:solidFill>
                <a:srgbClr val="000066"/>
              </a:solidFill>
            </a:endParaRPr>
          </a:p>
          <a:p>
            <a:pPr lvl="1"/>
            <a:r>
              <a:rPr lang="en-US" smtClean="0">
                <a:solidFill>
                  <a:srgbClr val="000066"/>
                </a:solidFill>
              </a:rPr>
              <a:t>29% of Residents will see no Municipal Tax increase</a:t>
            </a:r>
          </a:p>
          <a:p>
            <a:pPr lvl="1"/>
            <a:r>
              <a:rPr lang="en-US" smtClean="0">
                <a:solidFill>
                  <a:srgbClr val="000066"/>
                </a:solidFill>
              </a:rPr>
              <a:t>33% of Residents will see a Municipal tax increase of $25 of less.</a:t>
            </a:r>
          </a:p>
          <a:p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9699" name="Picture 4" descr="j0185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1217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</a:t>
            </a:r>
            <a:endParaRPr lang="en-US" sz="3600">
              <a:latin typeface="Arial" charset="0"/>
            </a:endParaRP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66"/>
                </a:solidFill>
              </a:rPr>
              <a:t/>
            </a:r>
            <a:br>
              <a:rPr lang="en-US" sz="3600" b="1" smtClean="0">
                <a:solidFill>
                  <a:srgbClr val="000066"/>
                </a:solidFill>
              </a:rPr>
            </a:br>
            <a:r>
              <a:rPr lang="en-US" sz="3600" b="1" smtClean="0">
                <a:solidFill>
                  <a:srgbClr val="000066"/>
                </a:solidFill>
              </a:rPr>
              <a:t/>
            </a:r>
            <a:br>
              <a:rPr lang="en-US" sz="3600" b="1" smtClean="0">
                <a:solidFill>
                  <a:srgbClr val="000066"/>
                </a:solidFill>
              </a:rPr>
            </a:br>
            <a:r>
              <a:rPr lang="en-US" sz="3600" b="1" smtClean="0">
                <a:solidFill>
                  <a:srgbClr val="000066"/>
                </a:solidFill>
              </a:rPr>
              <a:t>Projected Cost to the Average </a:t>
            </a:r>
            <a:br>
              <a:rPr lang="en-US" sz="3600" b="1" smtClean="0">
                <a:solidFill>
                  <a:srgbClr val="000066"/>
                </a:solidFill>
              </a:rPr>
            </a:br>
            <a:r>
              <a:rPr lang="en-US" sz="3600" b="1" smtClean="0">
                <a:solidFill>
                  <a:srgbClr val="000066"/>
                </a:solidFill>
              </a:rPr>
              <a:t>Manalapan Homeowner for </a:t>
            </a:r>
            <a:br>
              <a:rPr lang="en-US" sz="3600" b="1" smtClean="0">
                <a:solidFill>
                  <a:srgbClr val="000066"/>
                </a:solidFill>
              </a:rPr>
            </a:br>
            <a:r>
              <a:rPr lang="en-US" sz="3600" b="1" u="sng" smtClean="0">
                <a:solidFill>
                  <a:srgbClr val="000066"/>
                </a:solidFill>
              </a:rPr>
              <a:t>All Municipal Services</a:t>
            </a:r>
          </a:p>
        </p:txBody>
      </p:sp>
      <p:graphicFrame>
        <p:nvGraphicFramePr>
          <p:cNvPr id="161958" name="Group 166"/>
          <p:cNvGraphicFramePr>
            <a:graphicFrameLocks noGrp="1"/>
          </p:cNvGraphicFramePr>
          <p:nvPr>
            <p:ph sz="half" idx="2"/>
          </p:nvPr>
        </p:nvGraphicFramePr>
        <p:xfrm>
          <a:off x="304800" y="2590800"/>
          <a:ext cx="8458200" cy="2840038"/>
        </p:xfrm>
        <a:graphic>
          <a:graphicData uri="http://schemas.openxmlformats.org/drawingml/2006/table">
            <a:tbl>
              <a:tblPr/>
              <a:tblGrid>
                <a:gridCol w="3387725"/>
                <a:gridCol w="1336675"/>
                <a:gridCol w="1200150"/>
                <a:gridCol w="1279525"/>
                <a:gridCol w="1254125"/>
              </a:tblGrid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AVERAGE ASSESSED HOME =        $428,076.60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Annually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Weekly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Daily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Increase to the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Assessed Home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$28.19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$2.35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Municipal Taxes on an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Assessed Home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$1,438.67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$119.89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$27.67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$3.94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7320</TotalTime>
  <Words>1037</Words>
  <Application>Microsoft Office PowerPoint</Application>
  <PresentationFormat>On-screen Show (4:3)</PresentationFormat>
  <Paragraphs>381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Lucida Sans</vt:lpstr>
      <vt:lpstr>Arial Black</vt:lpstr>
      <vt:lpstr>Default Design</vt:lpstr>
      <vt:lpstr>Chart</vt:lpstr>
      <vt:lpstr>Slide 1</vt:lpstr>
      <vt:lpstr>Slide 2</vt:lpstr>
      <vt:lpstr>Slide 3</vt:lpstr>
      <vt:lpstr>Slide 4</vt:lpstr>
      <vt:lpstr>Moody’s Credit Rating</vt:lpstr>
      <vt:lpstr>Open Space &amp;  Preserved Property</vt:lpstr>
      <vt:lpstr>2018 Municipal Budget </vt:lpstr>
      <vt:lpstr>Household Statistics</vt:lpstr>
      <vt:lpstr>  Projected Cost to the Average  Manalapan Homeowner for  All Municipal Services</vt:lpstr>
      <vt:lpstr>An Average Homeowner pays $119.89 a Month in Municipal Taxes for:</vt:lpstr>
      <vt:lpstr>Manalapan Residents Continue to Receive A Vast Array of Services from our Board of Health</vt:lpstr>
      <vt:lpstr>Residents continue to receive the following:</vt:lpstr>
      <vt:lpstr> </vt:lpstr>
      <vt:lpstr>Slide 14</vt:lpstr>
      <vt:lpstr>Making ‘Cents’ of Your Dollars</vt:lpstr>
      <vt:lpstr>Slide 16</vt:lpstr>
      <vt:lpstr>Slide 17</vt:lpstr>
      <vt:lpstr>Where Does It Go? $1,438.67</vt:lpstr>
      <vt:lpstr>Slide 19</vt:lpstr>
    </vt:vector>
  </TitlesOfParts>
  <Company>Manalapan Twsp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klarson</dc:creator>
  <cp:lastModifiedBy>tara</cp:lastModifiedBy>
  <cp:revision>414</cp:revision>
  <dcterms:created xsi:type="dcterms:W3CDTF">2008-05-21T15:03:57Z</dcterms:created>
  <dcterms:modified xsi:type="dcterms:W3CDTF">2018-04-25T18:39:04Z</dcterms:modified>
</cp:coreProperties>
</file>